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95" r:id="rId6"/>
    <p:sldId id="296" r:id="rId7"/>
    <p:sldId id="279" r:id="rId8"/>
    <p:sldId id="298" r:id="rId9"/>
    <p:sldId id="302" r:id="rId10"/>
    <p:sldId id="303" r:id="rId11"/>
    <p:sldId id="299" r:id="rId12"/>
    <p:sldId id="300" r:id="rId13"/>
    <p:sldId id="301" r:id="rId14"/>
    <p:sldId id="312" r:id="rId15"/>
    <p:sldId id="304" r:id="rId16"/>
    <p:sldId id="305" r:id="rId17"/>
    <p:sldId id="306" r:id="rId18"/>
    <p:sldId id="307" r:id="rId19"/>
    <p:sldId id="308" r:id="rId20"/>
    <p:sldId id="309" r:id="rId21"/>
    <p:sldId id="310" r:id="rId22"/>
    <p:sldId id="311" r:id="rId23"/>
    <p:sldId id="275" r:id="rId24"/>
    <p:sldId id="273" r:id="rId25"/>
    <p:sldId id="291" r:id="rId26"/>
    <p:sldId id="290" r:id="rId27"/>
    <p:sldId id="294" r:id="rId28"/>
    <p:sldId id="277" r:id="rId29"/>
    <p:sldId id="285" r:id="rId30"/>
    <p:sldId id="286" r:id="rId31"/>
    <p:sldId id="289" r:id="rId32"/>
    <p:sldId id="274" r:id="rId33"/>
    <p:sldId id="278"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1935"/>
    <a:srgbClr val="2FD4E1"/>
    <a:srgbClr val="FCA342"/>
    <a:srgbClr val="00ACA8"/>
    <a:srgbClr val="C4F0BA"/>
    <a:srgbClr val="CB3323"/>
    <a:srgbClr val="269A5D"/>
    <a:srgbClr val="0E5C62"/>
    <a:srgbClr val="8CE278"/>
    <a:srgbClr val="1BB0B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48" autoAdjust="0"/>
  </p:normalViewPr>
  <p:slideViewPr>
    <p:cSldViewPr snapToGrid="0">
      <p:cViewPr varScale="1">
        <p:scale>
          <a:sx n="62" d="100"/>
          <a:sy n="62" d="100"/>
        </p:scale>
        <p:origin x="836" y="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10/4/2023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315805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GB" sz="1000" dirty="0"/>
              <a:t>Camberwell has great connectivity, with train and tram stops contributing the most to it’s high </a:t>
            </a:r>
            <a:r>
              <a:rPr lang="en-GB" sz="1000" dirty="0" err="1"/>
              <a:t>livability</a:t>
            </a:r>
            <a:r>
              <a:rPr lang="en-GB" sz="1000" dirty="0"/>
              <a:t>. Reservoir and Preston have lots of schools and open spaces, so are great places for families. All of the most </a:t>
            </a:r>
            <a:r>
              <a:rPr lang="en-GB" sz="1000" dirty="0" err="1"/>
              <a:t>livable</a:t>
            </a:r>
            <a:r>
              <a:rPr lang="en-GB" sz="1000" dirty="0"/>
              <a:t> suburbs have low crime. </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44938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185913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06333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Hello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As introduced, Phoebe, 3</a:t>
            </a:r>
            <a:r>
              <a:rPr lang="en-AU" sz="18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yr</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unimelb</a:t>
            </a:r>
            <a:r>
              <a:rPr lang="en-AU" sz="1800" dirty="0">
                <a:effectLst/>
                <a:latin typeface="Calibri" panose="020F0502020204030204" pitchFamily="34" charset="0"/>
                <a:ea typeface="Calibri" panose="020F0502020204030204" pitchFamily="34" charset="0"/>
                <a:cs typeface="Times New Roman" panose="02020603050405020304" pitchFamily="18" charset="0"/>
              </a:rPr>
              <a:t>, 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Started studentship a year ago, worked on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sySTEMS</a:t>
            </a:r>
            <a:r>
              <a:rPr lang="en-AU" sz="1800" dirty="0">
                <a:effectLst/>
                <a:latin typeface="Calibri" panose="020F0502020204030204" pitchFamily="34" charset="0"/>
                <a:ea typeface="Calibri" panose="020F0502020204030204" pitchFamily="34" charset="0"/>
                <a:cs typeface="Times New Roman" panose="02020603050405020304" pitchFamily="18" charset="0"/>
              </a:rPr>
              <a:t> initiative . . .</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1822089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Before starting my placement, I certainly had no idea what transcriptomics was, so while some of you probably understand this better than I do, I thought it might be worth contextualising all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Some key biological concepts are that of Gene Expression . . .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With all that in mind, my focus was analysing the differential gene expression</a:t>
            </a:r>
          </a:p>
          <a:p>
            <a:pPr marL="742950" lvl="1" indent="-285750">
              <a:lnSpc>
                <a:spcPct val="107000"/>
              </a:lnSpc>
              <a:buFont typeface="Courier New" panose="02070309020205020404" pitchFamily="49" charset="0"/>
              <a:buChar char="o"/>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By observing which genes are significantly up- or down-regulated . . . can understand the effect of using different treatments and models</a:t>
            </a:r>
          </a:p>
          <a:p>
            <a:pPr marL="342900" lvl="0" indent="-342900">
              <a:lnSpc>
                <a:spcPct val="107000"/>
              </a:lnSpc>
              <a:buFont typeface="Symbol" panose="05050102010706020507" pitchFamily="18"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Important to note: each gene has a particular function (some = help fight Covid)</a:t>
            </a:r>
          </a:p>
          <a:p>
            <a:pPr marL="742950" lvl="1" indent="-285750">
              <a:lnSpc>
                <a:spcPct val="107000"/>
              </a:lnSpc>
              <a:spcAft>
                <a:spcPts val="800"/>
              </a:spcAft>
              <a:buFont typeface="Courier New" panose="02070309020205020404" pitchFamily="49" charset="0"/>
              <a:buChar char="o"/>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By looking at the function of each up- or down-regulated gene, can determine if treatment = effective</a:t>
            </a: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1254084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In project, 4 3D tissue models were used – from organs typically affected by Covid</a:t>
            </a:r>
          </a:p>
          <a:p>
            <a:pPr>
              <a:lnSpc>
                <a:spcPct val="107000"/>
              </a:lnSpc>
              <a:spcAft>
                <a:spcPts val="800"/>
              </a:spcAft>
            </a:pP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Purpose was two-fold: firstly . . . secondly . . .</a:t>
            </a:r>
          </a:p>
          <a:p>
            <a:pPr>
              <a:lnSpc>
                <a:spcPct val="107000"/>
              </a:lnSpc>
              <a:spcAft>
                <a:spcPts val="800"/>
              </a:spcAft>
            </a:pP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The motivation for this project was really interesting:</a:t>
            </a:r>
          </a:p>
          <a:p>
            <a:pPr marL="342900" lvl="0" indent="-342900">
              <a:lnSpc>
                <a:spcPct val="107000"/>
              </a:lnSpc>
              <a:buFont typeface="Symbol" panose="05050102010706020507" pitchFamily="18"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(Need for . . .)</a:t>
            </a:r>
          </a:p>
          <a:p>
            <a:pPr marL="342900" lvl="0" indent="-342900">
              <a:lnSpc>
                <a:spcPct val="107000"/>
              </a:lnSpc>
              <a:buFont typeface="Symbol" panose="05050102010706020507" pitchFamily="18"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3D tissue models = middle ground between the more traditional </a:t>
            </a:r>
            <a:r>
              <a:rPr lang="en-AU" sz="1100" i="1" kern="100" dirty="0">
                <a:effectLst/>
                <a:latin typeface="Calibri Light" panose="020F0302020204030204" pitchFamily="34" charset="0"/>
                <a:ea typeface="Calibri" panose="020F0502020204030204" pitchFamily="34" charset="0"/>
                <a:cs typeface="Calibri Light" panose="020F0302020204030204" pitchFamily="34" charset="0"/>
              </a:rPr>
              <a:t>in vitro</a:t>
            </a: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 and </a:t>
            </a:r>
            <a:r>
              <a:rPr lang="en-AU" sz="1100" i="1" kern="100" dirty="0">
                <a:effectLst/>
                <a:latin typeface="Calibri Light" panose="020F0302020204030204" pitchFamily="34" charset="0"/>
                <a:ea typeface="Calibri" panose="020F0502020204030204" pitchFamily="34" charset="0"/>
                <a:cs typeface="Calibri Light" panose="020F0302020204030204" pitchFamily="34" charset="0"/>
              </a:rPr>
              <a:t>in vivo </a:t>
            </a: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approaches</a:t>
            </a:r>
          </a:p>
          <a:p>
            <a:pPr marL="742950" lvl="1" indent="-285750">
              <a:lnSpc>
                <a:spcPct val="107000"/>
              </a:lnSpc>
              <a:buFont typeface="Courier New" panose="02070309020205020404" pitchFamily="49" charset="0"/>
              <a:buChar char="o"/>
            </a:pPr>
            <a:r>
              <a:rPr lang="en-AU" sz="1100" i="1" kern="100" dirty="0">
                <a:effectLst/>
                <a:latin typeface="Calibri Light" panose="020F0302020204030204" pitchFamily="34" charset="0"/>
                <a:ea typeface="Calibri" panose="020F0502020204030204" pitchFamily="34" charset="0"/>
                <a:cs typeface="Calibri Light" panose="020F0302020204030204" pitchFamily="34" charset="0"/>
              </a:rPr>
              <a:t>In vitro</a:t>
            </a: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 studies – effect of treatment in cell lines may be different to their effect in living organisms – insufficient by itself</a:t>
            </a:r>
          </a:p>
          <a:p>
            <a:pPr marL="742950" lvl="1" indent="-285750">
              <a:lnSpc>
                <a:spcPct val="107000"/>
              </a:lnSpc>
              <a:buFont typeface="Courier New" panose="02070309020205020404" pitchFamily="49" charset="0"/>
              <a:buChar char="o"/>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Why it’s usually used in combination with </a:t>
            </a:r>
            <a:r>
              <a:rPr lang="en-AU" sz="1100" i="1" kern="100" dirty="0">
                <a:effectLst/>
                <a:latin typeface="Calibri Light" panose="020F0302020204030204" pitchFamily="34" charset="0"/>
                <a:ea typeface="Calibri" panose="020F0502020204030204" pitchFamily="34" charset="0"/>
                <a:cs typeface="Calibri Light" panose="020F0302020204030204" pitchFamily="34" charset="0"/>
              </a:rPr>
              <a:t>in vivo</a:t>
            </a: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 studies</a:t>
            </a:r>
          </a:p>
          <a:p>
            <a:pPr marL="742950" lvl="1" indent="-285750">
              <a:lnSpc>
                <a:spcPct val="107000"/>
              </a:lnSpc>
              <a:buFont typeface="Courier New" panose="02070309020205020404" pitchFamily="49" charset="0"/>
              <a:buChar char="o"/>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BUT </a:t>
            </a:r>
            <a:r>
              <a:rPr lang="en-AU" sz="1100" i="1" kern="100" dirty="0">
                <a:effectLst/>
                <a:latin typeface="Calibri Light" panose="020F0302020204030204" pitchFamily="34" charset="0"/>
                <a:ea typeface="Calibri" panose="020F0502020204030204" pitchFamily="34" charset="0"/>
                <a:cs typeface="Calibri Light" panose="020F0302020204030204" pitchFamily="34" charset="0"/>
              </a:rPr>
              <a:t>in vivo </a:t>
            </a: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approach is . . . serious implications</a:t>
            </a:r>
          </a:p>
          <a:p>
            <a:pPr marL="1143000" lvl="2" indent="-228600">
              <a:lnSpc>
                <a:spcPct val="107000"/>
              </a:lnSpc>
              <a:buFont typeface="Wingdings" panose="05000000000000000000" pitchFamily="2"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In case of covid, hundreds of thousands of ppl . . .</a:t>
            </a:r>
          </a:p>
          <a:p>
            <a:pPr marL="1143000" lvl="2" indent="-228600">
              <a:lnSpc>
                <a:spcPct val="107000"/>
              </a:lnSpc>
              <a:buFont typeface="Wingdings" panose="05000000000000000000" pitchFamily="2"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Less options can be explored thoroughly (</a:t>
            </a:r>
            <a:r>
              <a:rPr lang="en-AU" sz="1100" kern="100" dirty="0" err="1">
                <a:effectLst/>
                <a:latin typeface="Calibri Light" panose="020F0302020204030204" pitchFamily="34" charset="0"/>
                <a:ea typeface="Calibri" panose="020F0502020204030204" pitchFamily="34" charset="0"/>
                <a:cs typeface="Calibri Light" panose="020F0302020204030204" pitchFamily="34" charset="0"/>
              </a:rPr>
              <a:t>eg.</a:t>
            </a: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 Types of drugs)</a:t>
            </a:r>
          </a:p>
          <a:p>
            <a:pPr marL="342900" lvl="0" indent="-342900">
              <a:lnSpc>
                <a:spcPct val="107000"/>
              </a:lnSpc>
              <a:spcAft>
                <a:spcPts val="800"/>
              </a:spcAft>
              <a:buFont typeface="Symbol" panose="05050102010706020507" pitchFamily="18"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3D tissue models = SOLUTION (quite literally saves lives)</a:t>
            </a: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3361662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i="1" kern="100" dirty="0">
                <a:effectLst/>
                <a:latin typeface="Calibri Light" panose="020F0302020204030204" pitchFamily="34" charset="0"/>
                <a:ea typeface="Calibri" panose="020F0502020204030204" pitchFamily="34" charset="0"/>
                <a:cs typeface="Calibri Light" panose="020F0302020204030204" pitchFamily="34" charset="0"/>
              </a:rPr>
              <a:t>Role + Responsibilities</a:t>
            </a:r>
            <a:endParaRPr lang="en-AU" sz="180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Symbol" panose="05050102010706020507" pitchFamily="18" charset="2"/>
              <a:buChar char=""/>
            </a:pP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Starting point = data (not involved with data collection etc.)</a:t>
            </a:r>
          </a:p>
          <a:p>
            <a:pPr marL="342900" lvl="0" indent="-342900">
              <a:lnSpc>
                <a:spcPct val="107000"/>
              </a:lnSpc>
              <a:spcAft>
                <a:spcPts val="800"/>
              </a:spcAft>
              <a:buFont typeface="Symbol" panose="05050102010706020507" pitchFamily="18" charset="2"/>
              <a:buChar char=""/>
            </a:pP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I wrote code using R – due to time, won’t go into details . . . (coding process/statistical analysis)</a:t>
            </a:r>
          </a:p>
          <a:p>
            <a:pPr marL="342900" lvl="0" indent="-342900">
              <a:lnSpc>
                <a:spcPct val="107000"/>
              </a:lnSpc>
              <a:spcAft>
                <a:spcPts val="800"/>
              </a:spcAft>
              <a:buFont typeface="Symbol" panose="05050102010706020507" pitchFamily="18" charset="2"/>
              <a:buChar char=""/>
            </a:pP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TASKS</a:t>
            </a:r>
          </a:p>
          <a:p>
            <a:pPr>
              <a:lnSpc>
                <a:spcPct val="107000"/>
              </a:lnSpc>
              <a:spcAft>
                <a:spcPts val="800"/>
              </a:spcAft>
            </a:pPr>
            <a:endParaRPr lang="en-AU" sz="1800" i="1" kern="100" dirty="0">
              <a:effectLst/>
              <a:latin typeface="Calibri Light" panose="020F03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AU" sz="1800" i="1" kern="100" dirty="0">
                <a:effectLst/>
                <a:latin typeface="Calibri Light" panose="020F0302020204030204" pitchFamily="34" charset="0"/>
                <a:ea typeface="Calibri" panose="020F0502020204030204" pitchFamily="34" charset="0"/>
                <a:cs typeface="Calibri Light" panose="020F0302020204030204" pitchFamily="34" charset="0"/>
              </a:rPr>
              <a:t>Comparisons</a:t>
            </a: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 – within model, between model</a:t>
            </a:r>
          </a:p>
          <a:p>
            <a:pPr>
              <a:lnSpc>
                <a:spcPct val="107000"/>
              </a:lnSpc>
              <a:spcAft>
                <a:spcPts val="800"/>
              </a:spcAft>
            </a:pPr>
            <a:endParaRPr lang="en-AU" sz="1800" i="1" kern="100" dirty="0">
              <a:effectLst/>
              <a:latin typeface="Calibri Light" panose="020F03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AU" sz="1800" i="1" kern="100" dirty="0">
                <a:effectLst/>
                <a:latin typeface="Calibri Light" panose="020F0302020204030204" pitchFamily="34" charset="0"/>
                <a:ea typeface="Calibri" panose="020F0502020204030204" pitchFamily="34" charset="0"/>
                <a:cs typeface="Calibri Light" panose="020F0302020204030204" pitchFamily="34" charset="0"/>
              </a:rPr>
              <a:t>Results</a:t>
            </a:r>
            <a:endParaRPr lang="en-AU" sz="180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285750" indent="-285750">
              <a:lnSpc>
                <a:spcPct val="107000"/>
              </a:lnSpc>
              <a:spcAft>
                <a:spcPts val="800"/>
              </a:spcAft>
              <a:buFont typeface="Arial" panose="020B0604020202020204" pitchFamily="34" charset="0"/>
              <a:buChar char="•"/>
            </a:pP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WHILE I was able to complete all the statistical analysis and visualisations etc.</a:t>
            </a:r>
          </a:p>
          <a:p>
            <a:pPr marL="285750" indent="-285750">
              <a:lnSpc>
                <a:spcPct val="107000"/>
              </a:lnSpc>
              <a:spcAft>
                <a:spcPts val="800"/>
              </a:spcAft>
              <a:buFont typeface="Arial" panose="020B0604020202020204" pitchFamily="34" charset="0"/>
              <a:buChar char="•"/>
            </a:pP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MORE WORK that needed to be done regarding the immunological implications of results – placement concluded before had time to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427043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Used volcano plots to visualise diff gene expression</a:t>
            </a:r>
          </a:p>
          <a:p>
            <a:pPr marL="342900" lvl="0" indent="-342900">
              <a:lnSpc>
                <a:spcPct val="107000"/>
              </a:lnSpc>
              <a:buFont typeface="Symbol" panose="05050102010706020507" pitchFamily="18"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Essential component: colour-coding to indicate if which genes had been up- or down-regulated and if this change was significant or not</a:t>
            </a:r>
          </a:p>
          <a:p>
            <a:pPr marL="342900" lvl="0" indent="-342900">
              <a:lnSpc>
                <a:spcPct val="107000"/>
              </a:lnSpc>
              <a:buFont typeface="Symbol" panose="05050102010706020507" pitchFamily="18" charset="2"/>
              <a:buChar char=""/>
            </a:pP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Symbol" panose="05050102010706020507" pitchFamily="18" charset="2"/>
              <a:buChar cha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Additional functionality to facilitate easier and better analysis (zoom in and out)</a:t>
            </a:r>
          </a:p>
          <a:p>
            <a:pPr marL="742950" lvl="1" indent="-285750">
              <a:lnSpc>
                <a:spcPct val="107000"/>
              </a:lnSpc>
              <a:buFont typeface="Courier New" panose="02070309020205020404" pitchFamily="49" charset="0"/>
              <a:buChar char="o"/>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Labelling of genes</a:t>
            </a:r>
          </a:p>
          <a:p>
            <a:pPr marL="742950" lvl="1" indent="-285750">
              <a:lnSpc>
                <a:spcPct val="107000"/>
              </a:lnSpc>
              <a:spcAft>
                <a:spcPts val="800"/>
              </a:spcAft>
              <a:buFont typeface="Courier New" panose="02070309020205020404" pitchFamily="49" charset="0"/>
              <a:buChar char="o"/>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Filtering which datapoints are shown based on the gene function</a:t>
            </a:r>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2327877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KEGG PATHWAY ANALYSIS:</a:t>
            </a:r>
          </a:p>
          <a:p>
            <a:pPr marL="342900" lvl="0" indent="-342900">
              <a:lnSpc>
                <a:spcPct val="107000"/>
              </a:lnSpc>
              <a:buFont typeface="Symbol" panose="05050102010706020507" pitchFamily="18" charset="2"/>
              <a:buChar char=""/>
            </a:pP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Genes are connected to each other in what are called pathways</a:t>
            </a:r>
          </a:p>
          <a:p>
            <a:pPr marL="342900" lvl="0" indent="-342900">
              <a:lnSpc>
                <a:spcPct val="107000"/>
              </a:lnSpc>
              <a:spcAft>
                <a:spcPts val="800"/>
              </a:spcAft>
              <a:buFont typeface="Symbol" panose="05050102010706020507" pitchFamily="18" charset="2"/>
              <a:buChar char=""/>
            </a:pP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Different genes contribute to different sequential steps of a biological pathway</a:t>
            </a:r>
          </a:p>
          <a:p>
            <a:pPr marL="342900" lvl="0" indent="-342900">
              <a:lnSpc>
                <a:spcPct val="107000"/>
              </a:lnSpc>
              <a:spcAft>
                <a:spcPts val="800"/>
              </a:spcAft>
              <a:buFont typeface="Symbol" panose="05050102010706020507" pitchFamily="18" charset="2"/>
              <a:buChar char=""/>
            </a:pP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Genes interact with each other – like a chain reaction (between pathways and within pathways)</a:t>
            </a:r>
          </a:p>
          <a:p>
            <a:pPr marL="342900" lvl="0" indent="-342900">
              <a:lnSpc>
                <a:spcPct val="107000"/>
              </a:lnSpc>
              <a:spcAft>
                <a:spcPts val="800"/>
              </a:spcAft>
              <a:buFont typeface="Symbol" panose="05050102010706020507" pitchFamily="18" charset="2"/>
              <a:buChar char=""/>
            </a:pPr>
            <a:endParaRPr lang="en-AU" sz="180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800"/>
              </a:spcAft>
              <a:buFont typeface="Symbol" panose="05050102010706020507" pitchFamily="18" charset="2"/>
              <a:buChar char=""/>
            </a:pPr>
            <a:r>
              <a:rPr lang="en-AU" sz="1800" kern="100" dirty="0">
                <a:effectLst/>
                <a:latin typeface="Calibri Light" panose="020F0302020204030204" pitchFamily="34" charset="0"/>
                <a:ea typeface="Calibri" panose="020F0502020204030204" pitchFamily="34" charset="0"/>
                <a:cs typeface="Calibri Light" panose="020F0302020204030204" pitchFamily="34" charset="0"/>
              </a:rPr>
              <a:t>KEGG – helps give biological context to what is shown in the data (tells the story)</a:t>
            </a:r>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936956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KNOWLEDGE: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Lots of new knowledge of course – systems biology, transcriptomics,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BUT biggest takeaway – greater understanding and appreciation of the role that data science can play within the health and research sector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Going into the future .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EXPERIENCE +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One highlight was course contributing to such highly relevant research and gaining experience writing research papers (currently still in the process of writing)</a:t>
            </a:r>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210491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52690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everyone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50825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Nagendra:</a:t>
            </a:r>
          </a:p>
          <a:p>
            <a:pPr marL="342900" lvl="0" indent="-342900">
              <a:lnSpc>
                <a:spcPct val="107000"/>
              </a:lnSpc>
              <a:buFont typeface="Symbol" panose="05050102010706020507" pitchFamily="18" charset="2"/>
              <a:buChar char=""/>
              <a:tabLst>
                <a:tab pos="2508250" algn="l"/>
              </a:tabLst>
            </a:pPr>
            <a:r>
              <a:rPr lang="en-AU" sz="1200" dirty="0" err="1">
                <a:effectLst/>
                <a:latin typeface="Calibri" panose="020F0502020204030204" pitchFamily="34" charset="0"/>
                <a:ea typeface="Calibri" panose="020F0502020204030204" pitchFamily="34" charset="0"/>
                <a:cs typeface="Times New Roman" panose="02020603050405020304" pitchFamily="18" charset="0"/>
              </a:rPr>
              <a:t>Immunomics</a:t>
            </a:r>
            <a:r>
              <a:rPr lang="en-AU" sz="1200" dirty="0">
                <a:effectLst/>
                <a:latin typeface="Calibri" panose="020F0502020204030204" pitchFamily="34" charset="0"/>
                <a:ea typeface="Calibri" panose="020F0502020204030204" pitchFamily="34" charset="0"/>
                <a:cs typeface="Times New Roman" panose="02020603050405020304" pitchFamily="18" charset="0"/>
              </a:rPr>
              <a:t> Team – involving/welcoming me</a:t>
            </a:r>
          </a:p>
          <a:p>
            <a:pPr marL="342900" lvl="0" indent="-342900">
              <a:lnSpc>
                <a:spcPct val="107000"/>
              </a:lnSpc>
              <a:buFont typeface="Symbol" panose="05050102010706020507" pitchFamily="18" charset="2"/>
              <a:buChar char=""/>
              <a:tabLst>
                <a:tab pos="250825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All other staff/students who I’ve met:</a:t>
            </a:r>
          </a:p>
          <a:p>
            <a:pPr>
              <a:lnSpc>
                <a:spcPct val="107000"/>
              </a:lnSpc>
              <a:spcAft>
                <a:spcPts val="800"/>
              </a:spcAft>
              <a:tabLst>
                <a:tab pos="250825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Have helped to make this a really great experience, from which I’ve learnt a lot.</a:t>
            </a:r>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2309646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As I was comparing 2 models, I had 2 datasets – 1 for the cardiomyocyte model, and 1 for the alveolar model. </a:t>
            </a:r>
          </a:p>
          <a:p>
            <a:pPr>
              <a:lnSpc>
                <a:spcPct val="107000"/>
              </a:lnSpc>
              <a:spcAft>
                <a:spcPts val="80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For each model, I was given the count data, which was a matrix containing the counts for each gene, for each sample. Along the left, we have the genes, and along the top, we have the samples. </a:t>
            </a:r>
          </a:p>
          <a:p>
            <a:pPr>
              <a:lnSpc>
                <a:spcPct val="107000"/>
              </a:lnSpc>
              <a:spcAft>
                <a:spcPts val="80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Times New Roman" panose="02020603050405020304" pitchFamily="18" charset="0"/>
              </a:rPr>
              <a:t>I was also given the metadata which identified the model, treatment, day and replicate number of each sample</a:t>
            </a:r>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878523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However, I also needed a way to identify the function of each gene. The supplementary file from a research paper (Braun et al. 2018) contained this information , so I wrote an R script to transfer this information into a usable form, creating a csv file which mapped each gene code to the gene function. This was later used in the main coding process.</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2206616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remainder of my code was also written in R. The main methods used were DESeq2 analysis in R, and KEGG pathway analysis.</a:t>
            </a:r>
          </a:p>
          <a:p>
            <a:pPr>
              <a:lnSpc>
                <a:spcPct val="107000"/>
              </a:lnSpc>
              <a:spcAft>
                <a:spcPts val="80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As I had 2 separate datasets for the cardiomyocyte and alveolar models, my first step was to combine the count data for each into a single data frame. The same was applied to the metadata for both models.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Following this, I needed to filter the data. First, any genes without a known function were removed. This was done using the csv file mapping gene codes to their function, as shown on the previous slide. This ensured that the remaining genes all had a known function, and would be meaningful to later analysis.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Next, any genes which had less than 1 count per million in most samples were removed.</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This filtered data was then used to analyse the differential gene expression between the cardiomyocyte and alveolar models. Holding the treatment and day constant, the counts for the 2 models were compared. This was done for each combination of treatment and day, using the DESeq2 library in R.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Each time, output was produced containing statistical measurements, as seen on the screen. Out of these measurements, the log2FoldChange and adjusted p-value give us information about whether a gene has been significantly up- or down-regulated or not.</a:t>
            </a:r>
          </a:p>
          <a:p>
            <a:pPr>
              <a:lnSpc>
                <a:spcPct val="107000"/>
              </a:lnSpc>
              <a:spcAft>
                <a:spcPts val="80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If the log2FoldChange is at least 1, then the gene has been upregulated.  If the log2FoldChange is at most -1, then the gene has been downregulated.</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If the adjusted p-value is smaller than 0.05, then the gene has significantly changed.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For example, . . . (refer to genes in PP)</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These measurements allow us to categorise the genes into 4 categories: significantly up-regulated, significantly down-regulated, non-significantly changed or not changed.</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This can be visualised using a volcano plot.</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315748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33980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59065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779386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kern="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498310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sz="1050" dirty="0"/>
              <a:t>We drew upon the method of </a:t>
            </a:r>
            <a:r>
              <a:rPr lang="en-GB" sz="1050" dirty="0" err="1"/>
              <a:t>livability</a:t>
            </a:r>
            <a:r>
              <a:rPr lang="en-GB" sz="1050" dirty="0"/>
              <a:t> calculated by the Australian Urban Observatory. </a:t>
            </a:r>
          </a:p>
          <a:p>
            <a:pPr marL="0" lvl="0" indent="0" algn="l" rtl="0">
              <a:spcBef>
                <a:spcPts val="0"/>
              </a:spcBef>
              <a:spcAft>
                <a:spcPts val="0"/>
              </a:spcAft>
              <a:buNone/>
            </a:pPr>
            <a:r>
              <a:rPr lang="en-GB" sz="1050" dirty="0"/>
              <a:t>This takes stock of all relevant United Nations Sustainable Development Goals which contribute to the everyday lives of residents, so all of our </a:t>
            </a:r>
            <a:r>
              <a:rPr lang="en-GB" sz="1050" dirty="0" err="1"/>
              <a:t>livability</a:t>
            </a:r>
            <a:r>
              <a:rPr lang="en-GB" sz="1050" dirty="0"/>
              <a:t> factors are also linked to these. Each of these features was then standardised and given a weighting. For example the number of train stops has a higher weighting than the number of bus stops, given trains provide faster travel connections in to the city and surrounding suburbs. Crime was also given a negative weighting, given this is an undesirable feature. Each suburb was then assigned a liveability score out of 100, with the highest ranking suburb being 100 and the lowing given 0. </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021462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GB" sz="1000" dirty="0"/>
              <a:t>Camberwell has great connectivity, with train and tram stops contributing the most to it’s high </a:t>
            </a:r>
            <a:r>
              <a:rPr lang="en-GB" sz="1000" dirty="0" err="1"/>
              <a:t>livability</a:t>
            </a:r>
            <a:r>
              <a:rPr lang="en-GB" sz="1000" dirty="0"/>
              <a:t>. Reservoir and Preston have lots of schools and open spaces, so are great places for families. All of the most </a:t>
            </a:r>
            <a:r>
              <a:rPr lang="en-GB" sz="1000" dirty="0" err="1"/>
              <a:t>livable</a:t>
            </a:r>
            <a:r>
              <a:rPr lang="en-GB" sz="1000" dirty="0"/>
              <a:t> suburbs have low crime. </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8903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GB" sz="1000" dirty="0"/>
              <a:t>Affordability must acknowledge income, and be relative to this. </a:t>
            </a:r>
          </a:p>
          <a:p>
            <a:pPr marL="457200" lvl="0" indent="-298450" algn="l" rtl="0">
              <a:spcBef>
                <a:spcPts val="0"/>
              </a:spcBef>
              <a:spcAft>
                <a:spcPts val="0"/>
              </a:spcAft>
              <a:buSzPts val="1100"/>
              <a:buChar char="-"/>
            </a:pPr>
            <a:r>
              <a:rPr lang="en-GB" sz="1000" dirty="0"/>
              <a:t>Like the liveability calculation, the median rental price and median income were both standardised and given weightings. </a:t>
            </a:r>
          </a:p>
          <a:p>
            <a:pPr marL="0" lvl="0" indent="0" algn="l" rtl="0">
              <a:spcBef>
                <a:spcPts val="0"/>
              </a:spcBef>
              <a:spcAft>
                <a:spcPts val="0"/>
              </a:spcAft>
              <a:buNone/>
            </a:pPr>
            <a:endParaRPr lang="en-GB" sz="1050"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869589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3088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669" r:id="rId16"/>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524090" y="3056284"/>
            <a:ext cx="5512727" cy="2052429"/>
          </a:xfrm>
        </p:spPr>
        <p:txBody>
          <a:bodyPr/>
          <a:lstStyle/>
          <a:p>
            <a:r>
              <a:rPr lang="en-AU" sz="2900" b="1" cap="none" dirty="0">
                <a:effectLst/>
              </a:rPr>
              <a:t>Suburban Dreams: </a:t>
            </a:r>
            <a:br>
              <a:rPr lang="en-AU" sz="2900" b="1" cap="none" dirty="0">
                <a:effectLst/>
              </a:rPr>
            </a:br>
            <a:r>
              <a:rPr lang="en-AU" sz="2900" cap="none" dirty="0">
                <a:effectLst/>
              </a:rPr>
              <a:t>The Rise of the Renta</a:t>
            </a:r>
            <a:r>
              <a:rPr lang="en-AU" sz="2900" cap="none" dirty="0"/>
              <a:t>l Market</a:t>
            </a:r>
            <a:endParaRPr lang="en-US" sz="2900" cap="none"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524090" y="5264387"/>
            <a:ext cx="5291191" cy="1105830"/>
          </a:xfrm>
        </p:spPr>
        <p:txBody>
          <a:bodyPr>
            <a:normAutofit/>
          </a:bodyPr>
          <a:lstStyle/>
          <a:p>
            <a:r>
              <a:rPr lang="en-US" sz="1800" b="1" u="sng" dirty="0">
                <a:solidFill>
                  <a:srgbClr val="00ACA8"/>
                </a:solidFill>
                <a:latin typeface="+mj-lt"/>
              </a:rPr>
              <a:t>Industry Project Group 40</a:t>
            </a:r>
          </a:p>
          <a:p>
            <a:r>
              <a:rPr lang="en-US" i="1" dirty="0">
                <a:latin typeface="+mj-lt"/>
                <a:ea typeface="Kigelia" panose="020B0502040204020203" pitchFamily="34" charset="0"/>
                <a:cs typeface="Kigelia" panose="020B0502040204020203" pitchFamily="34" charset="0"/>
              </a:rPr>
              <a:t>Ingrid Freeman	Phoebe Fan	Clarissa Hew</a:t>
            </a:r>
          </a:p>
          <a:p>
            <a:r>
              <a:rPr lang="en-US" i="1" dirty="0">
                <a:latin typeface="+mj-lt"/>
                <a:ea typeface="Kigelia" panose="020B0502040204020203" pitchFamily="34" charset="0"/>
                <a:cs typeface="Kigelia" panose="020B0502040204020203" pitchFamily="34" charset="0"/>
              </a:rPr>
              <a:t>Ngoc Duy Tran	Yasa </a:t>
            </a:r>
            <a:r>
              <a:rPr lang="en-US" i="1" dirty="0" err="1">
                <a:latin typeface="+mj-lt"/>
                <a:ea typeface="Kigelia" panose="020B0502040204020203" pitchFamily="34" charset="0"/>
                <a:cs typeface="Kigelia" panose="020B0502040204020203" pitchFamily="34" charset="0"/>
              </a:rPr>
              <a:t>Danavira</a:t>
            </a:r>
            <a:r>
              <a:rPr lang="en-US" i="1" dirty="0">
                <a:latin typeface="+mj-lt"/>
                <a:ea typeface="Kigelia" panose="020B0502040204020203" pitchFamily="34" charset="0"/>
                <a:cs typeface="Kigelia" panose="020B0502040204020203" pitchFamily="34" charset="0"/>
              </a:rPr>
              <a:t> </a:t>
            </a:r>
            <a:r>
              <a:rPr lang="en-US" i="1" dirty="0" err="1">
                <a:latin typeface="+mj-lt"/>
                <a:ea typeface="Kigelia" panose="020B0502040204020203" pitchFamily="34" charset="0"/>
                <a:cs typeface="Kigelia" panose="020B0502040204020203" pitchFamily="34" charset="0"/>
              </a:rPr>
              <a:t>Tjoe</a:t>
            </a:r>
            <a:endParaRPr lang="en-US" i="1" dirty="0">
              <a:latin typeface="+mj-lt"/>
              <a:ea typeface="Kigelia" panose="020B0502040204020203" pitchFamily="34" charset="0"/>
              <a:cs typeface="Kigelia" panose="020B0502040204020203" pitchFamily="34" charset="0"/>
            </a:endParaRPr>
          </a:p>
        </p:txBody>
      </p:sp>
      <p:pic>
        <p:nvPicPr>
          <p:cNvPr id="1028" name="Picture 4" descr="University of Melbourne - Wikipedia">
            <a:extLst>
              <a:ext uri="{FF2B5EF4-FFF2-40B4-BE49-F238E27FC236}">
                <a16:creationId xmlns:a16="http://schemas.microsoft.com/office/drawing/2014/main" id="{037BD8D4-58F9-7F38-BD12-F6A88116E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19" y="5609449"/>
            <a:ext cx="760768" cy="76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p:txBody>
          <a:bodyPr/>
          <a:lstStyle/>
          <a:p>
            <a:r>
              <a:rPr lang="en-AU" b="1" dirty="0"/>
              <a:t>Determining factors of rental price</a:t>
            </a:r>
          </a:p>
        </p:txBody>
      </p:sp>
      <p:sp>
        <p:nvSpPr>
          <p:cNvPr id="3" name="Text Placeholder 2">
            <a:extLst>
              <a:ext uri="{FF2B5EF4-FFF2-40B4-BE49-F238E27FC236}">
                <a16:creationId xmlns:a16="http://schemas.microsoft.com/office/drawing/2014/main" id="{CC8194C5-F30A-E4C3-2067-D383DBF21D1F}"/>
              </a:ext>
            </a:extLst>
          </p:cNvPr>
          <p:cNvSpPr>
            <a:spLocks noGrp="1"/>
          </p:cNvSpPr>
          <p:nvPr>
            <p:ph type="body" idx="1"/>
          </p:nvPr>
        </p:nvSpPr>
        <p:spPr/>
        <p:txBody>
          <a:bodyPr/>
          <a:lstStyle/>
          <a:p>
            <a:r>
              <a:rPr lang="en-AU" dirty="0"/>
              <a:t>Include whichever features are most relevant </a:t>
            </a:r>
          </a:p>
        </p:txBody>
      </p:sp>
      <p:sp>
        <p:nvSpPr>
          <p:cNvPr id="4" name="Date Placeholder 3">
            <a:extLst>
              <a:ext uri="{FF2B5EF4-FFF2-40B4-BE49-F238E27FC236}">
                <a16:creationId xmlns:a16="http://schemas.microsoft.com/office/drawing/2014/main" id="{0BA61F65-AC34-1063-B182-454872ACE103}"/>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0FC7BEFA-7C52-58AA-1E38-72EC84FB631E}"/>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753DD370-D02E-60A7-5135-32D4AFD2DA56}"/>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156427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8535179" y="1194395"/>
            <a:ext cx="2881976" cy="999514"/>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AU"/>
            </a:p>
          </p:txBody>
        </p:sp>
      </p:grpSp>
      <p:grpSp>
        <p:nvGrpSpPr>
          <p:cNvPr id="13" name="Group 13"/>
          <p:cNvGrpSpPr/>
          <p:nvPr/>
        </p:nvGrpSpPr>
        <p:grpSpPr>
          <a:xfrm>
            <a:off x="7919540" y="927119"/>
            <a:ext cx="1337064" cy="1313856"/>
            <a:chOff x="0" y="0"/>
            <a:chExt cx="2056320" cy="2054880"/>
          </a:xfrm>
          <a:solidFill>
            <a:srgbClr val="00ACA8"/>
          </a:solidFill>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AU"/>
            </a:p>
          </p:txBody>
        </p:sp>
      </p:grpSp>
      <p:grpSp>
        <p:nvGrpSpPr>
          <p:cNvPr id="15" name="Group 15"/>
          <p:cNvGrpSpPr/>
          <p:nvPr/>
        </p:nvGrpSpPr>
        <p:grpSpPr>
          <a:xfrm>
            <a:off x="7759878" y="2474279"/>
            <a:ext cx="2993535" cy="1064285"/>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txBody>
            <a:bodyPr/>
            <a:lstStyle/>
            <a:p>
              <a:endParaRPr lang="en-AU"/>
            </a:p>
          </p:txBody>
        </p:sp>
      </p:grpSp>
      <p:grpSp>
        <p:nvGrpSpPr>
          <p:cNvPr id="17" name="Group 17"/>
          <p:cNvGrpSpPr/>
          <p:nvPr/>
        </p:nvGrpSpPr>
        <p:grpSpPr>
          <a:xfrm>
            <a:off x="7091325" y="2349829"/>
            <a:ext cx="1337106" cy="1313843"/>
            <a:chOff x="0" y="0"/>
            <a:chExt cx="2058480" cy="2057040"/>
          </a:xfrm>
          <a:solidFill>
            <a:srgbClr val="FCA342"/>
          </a:solidFill>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grpFill/>
          </p:spPr>
          <p:txBody>
            <a:bodyPr/>
            <a:lstStyle/>
            <a:p>
              <a:endParaRPr lang="en-AU"/>
            </a:p>
          </p:txBody>
        </p:sp>
      </p:grpSp>
      <p:grpSp>
        <p:nvGrpSpPr>
          <p:cNvPr id="19" name="Group 19"/>
          <p:cNvGrpSpPr/>
          <p:nvPr/>
        </p:nvGrpSpPr>
        <p:grpSpPr>
          <a:xfrm>
            <a:off x="8458718" y="3933881"/>
            <a:ext cx="2993006" cy="1063228"/>
            <a:chOff x="0" y="0"/>
            <a:chExt cx="4075920" cy="1447920"/>
          </a:xfrm>
        </p:grpSpPr>
        <p:sp>
          <p:nvSpPr>
            <p:cNvPr id="20" name="Freeform 20"/>
            <p:cNvSpPr/>
            <p:nvPr/>
          </p:nvSpPr>
          <p:spPr>
            <a:xfrm>
              <a:off x="0" y="0"/>
              <a:ext cx="4075811" cy="1447927"/>
            </a:xfrm>
            <a:custGeom>
              <a:avLst/>
              <a:gdLst/>
              <a:ahLst/>
              <a:cxnLst/>
              <a:rect l="l" t="t" r="r" b="b"/>
              <a:pathLst>
                <a:path w="4075811" h="1447927">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txBody>
            <a:bodyPr/>
            <a:lstStyle/>
            <a:p>
              <a:endParaRPr lang="en-AU"/>
            </a:p>
          </p:txBody>
        </p:sp>
      </p:grpSp>
      <p:grpSp>
        <p:nvGrpSpPr>
          <p:cNvPr id="23" name="Group 23"/>
          <p:cNvGrpSpPr/>
          <p:nvPr/>
        </p:nvGrpSpPr>
        <p:grpSpPr>
          <a:xfrm>
            <a:off x="7761416" y="5349523"/>
            <a:ext cx="2991948" cy="1062699"/>
            <a:chOff x="0" y="0"/>
            <a:chExt cx="4074480" cy="1447200"/>
          </a:xfrm>
        </p:grpSpPr>
        <p:sp>
          <p:nvSpPr>
            <p:cNvPr id="24" name="Freeform 24"/>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AU"/>
            </a:p>
          </p:txBody>
        </p:sp>
      </p:grpSp>
      <p:sp>
        <p:nvSpPr>
          <p:cNvPr id="27" name="TextBox 27"/>
          <p:cNvSpPr txBox="1"/>
          <p:nvPr/>
        </p:nvSpPr>
        <p:spPr>
          <a:xfrm>
            <a:off x="8689909" y="5515367"/>
            <a:ext cx="1821755" cy="257186"/>
          </a:xfrm>
          <a:prstGeom prst="rect">
            <a:avLst/>
          </a:prstGeom>
        </p:spPr>
        <p:txBody>
          <a:bodyPr lIns="0" tIns="0" rIns="0" bIns="0" rtlCol="0" anchor="t">
            <a:spAutoFit/>
          </a:bodyPr>
          <a:lstStyle/>
          <a:p>
            <a:pPr>
              <a:lnSpc>
                <a:spcPts val="2154"/>
              </a:lnSpc>
            </a:pPr>
            <a:r>
              <a:rPr lang="en-US" sz="1561" spc="153">
                <a:solidFill>
                  <a:srgbClr val="231F20"/>
                </a:solidFill>
                <a:latin typeface="Open Sauce Bold"/>
              </a:rPr>
              <a:t>Bedrooms</a:t>
            </a:r>
          </a:p>
        </p:txBody>
      </p:sp>
      <p:sp>
        <p:nvSpPr>
          <p:cNvPr id="28" name="Freeform 28"/>
          <p:cNvSpPr/>
          <p:nvPr/>
        </p:nvSpPr>
        <p:spPr>
          <a:xfrm>
            <a:off x="8398058" y="1252239"/>
            <a:ext cx="532951" cy="586898"/>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0" name="Freeform 30"/>
          <p:cNvSpPr/>
          <p:nvPr/>
        </p:nvSpPr>
        <p:spPr>
          <a:xfrm>
            <a:off x="7530942" y="5301663"/>
            <a:ext cx="483154" cy="710606"/>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31" name="Freeform 31"/>
          <p:cNvSpPr/>
          <p:nvPr/>
        </p:nvSpPr>
        <p:spPr>
          <a:xfrm>
            <a:off x="7465165" y="2617254"/>
            <a:ext cx="667244" cy="659197"/>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32" name="TextBox 32"/>
          <p:cNvSpPr txBox="1"/>
          <p:nvPr/>
        </p:nvSpPr>
        <p:spPr>
          <a:xfrm>
            <a:off x="9448266" y="4163651"/>
            <a:ext cx="1821755" cy="264111"/>
          </a:xfrm>
          <a:prstGeom prst="rect">
            <a:avLst/>
          </a:prstGeom>
        </p:spPr>
        <p:txBody>
          <a:bodyPr lIns="0" tIns="0" rIns="0" bIns="0" rtlCol="0" anchor="t">
            <a:spAutoFit/>
          </a:bodyPr>
          <a:lstStyle/>
          <a:p>
            <a:pPr marL="0" lvl="1">
              <a:lnSpc>
                <a:spcPts val="2154"/>
              </a:lnSpc>
              <a:spcBef>
                <a:spcPct val="0"/>
              </a:spcBef>
            </a:pPr>
            <a:r>
              <a:rPr lang="en-US" sz="1550" b="1" spc="153" dirty="0">
                <a:solidFill>
                  <a:srgbClr val="231F20"/>
                </a:solidFill>
                <a:latin typeface="Open Sauce Bold"/>
              </a:rPr>
              <a:t>Income</a:t>
            </a:r>
          </a:p>
        </p:txBody>
      </p:sp>
      <p:sp>
        <p:nvSpPr>
          <p:cNvPr id="33" name="TextBox 33"/>
          <p:cNvSpPr txBox="1"/>
          <p:nvPr/>
        </p:nvSpPr>
        <p:spPr>
          <a:xfrm>
            <a:off x="8597260" y="2574944"/>
            <a:ext cx="1821755" cy="264431"/>
          </a:xfrm>
          <a:prstGeom prst="rect">
            <a:avLst/>
          </a:prstGeom>
        </p:spPr>
        <p:txBody>
          <a:bodyPr lIns="0" tIns="0" rIns="0" bIns="0" rtlCol="0" anchor="t">
            <a:spAutoFit/>
          </a:bodyPr>
          <a:lstStyle/>
          <a:p>
            <a:pPr marL="0" lvl="1">
              <a:lnSpc>
                <a:spcPts val="2154"/>
              </a:lnSpc>
              <a:spcBef>
                <a:spcPct val="0"/>
              </a:spcBef>
            </a:pPr>
            <a:r>
              <a:rPr lang="en-US" sz="1561" b="1" spc="153" dirty="0">
                <a:solidFill>
                  <a:srgbClr val="231F20"/>
                </a:solidFill>
                <a:latin typeface="Open Sauce Bold"/>
              </a:rPr>
              <a:t>Postcode</a:t>
            </a:r>
          </a:p>
        </p:txBody>
      </p:sp>
      <p:sp>
        <p:nvSpPr>
          <p:cNvPr id="34" name="TextBox 34"/>
          <p:cNvSpPr txBox="1"/>
          <p:nvPr/>
        </p:nvSpPr>
        <p:spPr>
          <a:xfrm>
            <a:off x="9353650" y="1252318"/>
            <a:ext cx="1821755" cy="260712"/>
          </a:xfrm>
          <a:prstGeom prst="rect">
            <a:avLst/>
          </a:prstGeom>
        </p:spPr>
        <p:txBody>
          <a:bodyPr lIns="0" tIns="0" rIns="0" bIns="0" rtlCol="0" anchor="t">
            <a:spAutoFit/>
          </a:bodyPr>
          <a:lstStyle/>
          <a:p>
            <a:pPr marL="0" lvl="1">
              <a:lnSpc>
                <a:spcPts val="2154"/>
              </a:lnSpc>
              <a:spcBef>
                <a:spcPct val="0"/>
              </a:spcBef>
            </a:pPr>
            <a:r>
              <a:rPr lang="en-US" sz="1450" b="1" spc="153" dirty="0">
                <a:solidFill>
                  <a:srgbClr val="231F20"/>
                </a:solidFill>
                <a:latin typeface="Open Sauce Bold"/>
              </a:rPr>
              <a:t>Distance to CBD</a:t>
            </a:r>
          </a:p>
        </p:txBody>
      </p:sp>
      <p:sp>
        <p:nvSpPr>
          <p:cNvPr id="37" name="TextBox 37"/>
          <p:cNvSpPr txBox="1"/>
          <p:nvPr/>
        </p:nvSpPr>
        <p:spPr>
          <a:xfrm>
            <a:off x="8689909" y="5810937"/>
            <a:ext cx="1974633" cy="417422"/>
          </a:xfrm>
          <a:prstGeom prst="rect">
            <a:avLst/>
          </a:prstGeom>
        </p:spPr>
        <p:txBody>
          <a:bodyPr lIns="0" tIns="0" rIns="0" bIns="0" rtlCol="0" anchor="t">
            <a:spAutoFit/>
          </a:bodyPr>
          <a:lstStyle/>
          <a:p>
            <a:pPr>
              <a:lnSpc>
                <a:spcPts val="1697"/>
              </a:lnSpc>
            </a:pPr>
            <a:r>
              <a:rPr lang="en-US" sz="1229" spc="120">
                <a:solidFill>
                  <a:srgbClr val="231F20"/>
                </a:solidFill>
                <a:latin typeface="Open Sauce"/>
              </a:rPr>
              <a:t>More bedrooms ~ more area</a:t>
            </a:r>
          </a:p>
        </p:txBody>
      </p:sp>
      <p:sp>
        <p:nvSpPr>
          <p:cNvPr id="38" name="TextBox 38"/>
          <p:cNvSpPr txBox="1"/>
          <p:nvPr/>
        </p:nvSpPr>
        <p:spPr>
          <a:xfrm>
            <a:off x="9448266" y="4457442"/>
            <a:ext cx="1974633" cy="210892"/>
          </a:xfrm>
          <a:prstGeom prst="rect">
            <a:avLst/>
          </a:prstGeom>
        </p:spPr>
        <p:txBody>
          <a:bodyPr lIns="0" tIns="0" rIns="0" bIns="0" rtlCol="0" anchor="t">
            <a:spAutoFit/>
          </a:bodyPr>
          <a:lstStyle/>
          <a:p>
            <a:pPr>
              <a:lnSpc>
                <a:spcPts val="1697"/>
              </a:lnSpc>
            </a:pPr>
            <a:r>
              <a:rPr lang="en-US" sz="1400" spc="120" dirty="0">
                <a:solidFill>
                  <a:srgbClr val="231F20"/>
                </a:solidFill>
                <a:latin typeface="Open Sauce"/>
              </a:rPr>
              <a:t>Affordability</a:t>
            </a:r>
          </a:p>
        </p:txBody>
      </p:sp>
      <p:sp>
        <p:nvSpPr>
          <p:cNvPr id="39" name="TextBox 39"/>
          <p:cNvSpPr txBox="1"/>
          <p:nvPr/>
        </p:nvSpPr>
        <p:spPr>
          <a:xfrm>
            <a:off x="8577720" y="2863247"/>
            <a:ext cx="1988616" cy="436398"/>
          </a:xfrm>
          <a:prstGeom prst="rect">
            <a:avLst/>
          </a:prstGeom>
        </p:spPr>
        <p:txBody>
          <a:bodyPr wrap="square" lIns="0" tIns="0" rIns="0" bIns="0" rtlCol="0" anchor="t">
            <a:spAutoFit/>
          </a:bodyPr>
          <a:lstStyle/>
          <a:p>
            <a:pPr>
              <a:lnSpc>
                <a:spcPts val="1697"/>
              </a:lnSpc>
            </a:pPr>
            <a:r>
              <a:rPr lang="en-US" sz="1400" spc="120" dirty="0">
                <a:solidFill>
                  <a:srgbClr val="231F20"/>
                </a:solidFill>
                <a:latin typeface="Open Sauce"/>
              </a:rPr>
              <a:t>Some are much higher, and lower</a:t>
            </a:r>
          </a:p>
        </p:txBody>
      </p:sp>
      <p:sp>
        <p:nvSpPr>
          <p:cNvPr id="40" name="TextBox 40"/>
          <p:cNvSpPr txBox="1"/>
          <p:nvPr/>
        </p:nvSpPr>
        <p:spPr>
          <a:xfrm>
            <a:off x="9343104" y="1518643"/>
            <a:ext cx="1974633" cy="428900"/>
          </a:xfrm>
          <a:prstGeom prst="rect">
            <a:avLst/>
          </a:prstGeom>
        </p:spPr>
        <p:txBody>
          <a:bodyPr lIns="0" tIns="0" rIns="0" bIns="0" rtlCol="0" anchor="t">
            <a:spAutoFit/>
          </a:bodyPr>
          <a:lstStyle/>
          <a:p>
            <a:pPr>
              <a:lnSpc>
                <a:spcPts val="1697"/>
              </a:lnSpc>
            </a:pPr>
            <a:r>
              <a:rPr lang="en-US" sz="1400" spc="120" dirty="0">
                <a:solidFill>
                  <a:srgbClr val="231F20"/>
                </a:solidFill>
                <a:latin typeface="Open Sauce"/>
              </a:rPr>
              <a:t>Far away from CBD ~ less expensive rent</a:t>
            </a:r>
          </a:p>
        </p:txBody>
      </p:sp>
      <p:pic>
        <p:nvPicPr>
          <p:cNvPr id="1026" name="Picture 2">
            <a:extLst>
              <a:ext uri="{FF2B5EF4-FFF2-40B4-BE49-F238E27FC236}">
                <a16:creationId xmlns:a16="http://schemas.microsoft.com/office/drawing/2014/main" id="{4B5F7817-A7FE-4E3F-B1AC-EAE895A0E7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530" y="1409805"/>
            <a:ext cx="6669575" cy="403839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39">
            <a:extLst>
              <a:ext uri="{FF2B5EF4-FFF2-40B4-BE49-F238E27FC236}">
                <a16:creationId xmlns:a16="http://schemas.microsoft.com/office/drawing/2014/main" id="{1D651200-340A-47E2-B28C-51E6B734B0A2}"/>
              </a:ext>
            </a:extLst>
          </p:cNvPr>
          <p:cNvSpPr txBox="1"/>
          <p:nvPr/>
        </p:nvSpPr>
        <p:spPr>
          <a:xfrm>
            <a:off x="7617288" y="158551"/>
            <a:ext cx="3834436" cy="598497"/>
          </a:xfrm>
          <a:prstGeom prst="rect">
            <a:avLst/>
          </a:prstGeom>
        </p:spPr>
        <p:txBody>
          <a:bodyPr wrap="square" lIns="0" tIns="0" rIns="0" bIns="0" rtlCol="0" anchor="t">
            <a:spAutoFit/>
          </a:bodyPr>
          <a:lstStyle/>
          <a:p>
            <a:pPr>
              <a:lnSpc>
                <a:spcPts val="5304"/>
              </a:lnSpc>
              <a:spcBef>
                <a:spcPct val="0"/>
              </a:spcBef>
            </a:pPr>
            <a:r>
              <a:rPr lang="en-US" sz="2800" b="1" spc="377" dirty="0">
                <a:solidFill>
                  <a:srgbClr val="231F20"/>
                </a:solidFill>
                <a:latin typeface="Tenorite Bold"/>
              </a:rPr>
              <a:t>FEATURE PRIORITY</a:t>
            </a:r>
          </a:p>
        </p:txBody>
      </p:sp>
      <p:grpSp>
        <p:nvGrpSpPr>
          <p:cNvPr id="43" name="Group 21">
            <a:extLst>
              <a:ext uri="{FF2B5EF4-FFF2-40B4-BE49-F238E27FC236}">
                <a16:creationId xmlns:a16="http://schemas.microsoft.com/office/drawing/2014/main" id="{99E156C2-8604-4B30-B50C-FF4D25607DF3}"/>
              </a:ext>
            </a:extLst>
          </p:cNvPr>
          <p:cNvGrpSpPr/>
          <p:nvPr/>
        </p:nvGrpSpPr>
        <p:grpSpPr>
          <a:xfrm>
            <a:off x="7919540" y="3770806"/>
            <a:ext cx="1337064" cy="1313911"/>
            <a:chOff x="0" y="0"/>
            <a:chExt cx="2055600" cy="2055600"/>
          </a:xfrm>
          <a:solidFill>
            <a:srgbClr val="2FD4E1"/>
          </a:solidFill>
        </p:grpSpPr>
        <p:sp>
          <p:nvSpPr>
            <p:cNvPr id="44" name="Freeform 22">
              <a:extLst>
                <a:ext uri="{FF2B5EF4-FFF2-40B4-BE49-F238E27FC236}">
                  <a16:creationId xmlns:a16="http://schemas.microsoft.com/office/drawing/2014/main" id="{C07ACB83-5C0A-404B-84AA-79BC7342AFAC}"/>
                </a:ext>
              </a:extLst>
            </p:cNvPr>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grpFill/>
          </p:spPr>
          <p:txBody>
            <a:bodyPr/>
            <a:lstStyle/>
            <a:p>
              <a:endParaRPr lang="en-AU"/>
            </a:p>
          </p:txBody>
        </p:sp>
      </p:grpSp>
      <p:sp>
        <p:nvSpPr>
          <p:cNvPr id="45" name="Freeform 29">
            <a:extLst>
              <a:ext uri="{FF2B5EF4-FFF2-40B4-BE49-F238E27FC236}">
                <a16:creationId xmlns:a16="http://schemas.microsoft.com/office/drawing/2014/main" id="{C50C602C-3218-48C3-88B9-AF1D8C13F199}"/>
              </a:ext>
            </a:extLst>
          </p:cNvPr>
          <p:cNvSpPr/>
          <p:nvPr/>
        </p:nvSpPr>
        <p:spPr>
          <a:xfrm>
            <a:off x="8168381" y="4059151"/>
            <a:ext cx="686461" cy="594841"/>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U"/>
          </a:p>
        </p:txBody>
      </p:sp>
      <p:pic>
        <p:nvPicPr>
          <p:cNvPr id="1028" name="Picture 4">
            <a:extLst>
              <a:ext uri="{FF2B5EF4-FFF2-40B4-BE49-F238E27FC236}">
                <a16:creationId xmlns:a16="http://schemas.microsoft.com/office/drawing/2014/main" id="{205ED34C-011A-4D03-A5EA-F3B887AE0B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983" y="1114481"/>
            <a:ext cx="6740840" cy="53451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7AE1F7-0D53-41B3-9C23-2D68EEF53E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6479" y="1622135"/>
            <a:ext cx="6593198" cy="395775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01196838-6885-4308-988A-D707766CE78F}"/>
              </a:ext>
            </a:extLst>
          </p:cNvPr>
          <p:cNvSpPr/>
          <p:nvPr/>
        </p:nvSpPr>
        <p:spPr>
          <a:xfrm>
            <a:off x="1238924" y="1684710"/>
            <a:ext cx="5763181" cy="9325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grpSp>
        <p:nvGrpSpPr>
          <p:cNvPr id="54" name="Group 23">
            <a:extLst>
              <a:ext uri="{FF2B5EF4-FFF2-40B4-BE49-F238E27FC236}">
                <a16:creationId xmlns:a16="http://schemas.microsoft.com/office/drawing/2014/main" id="{323E1087-EB5B-4A4A-9FFE-EF3EA95CD094}"/>
              </a:ext>
            </a:extLst>
          </p:cNvPr>
          <p:cNvGrpSpPr/>
          <p:nvPr/>
        </p:nvGrpSpPr>
        <p:grpSpPr>
          <a:xfrm>
            <a:off x="7761416" y="5349065"/>
            <a:ext cx="2991948" cy="1062699"/>
            <a:chOff x="0" y="0"/>
            <a:chExt cx="4074480" cy="1447200"/>
          </a:xfrm>
        </p:grpSpPr>
        <p:sp>
          <p:nvSpPr>
            <p:cNvPr id="55" name="Freeform 24">
              <a:extLst>
                <a:ext uri="{FF2B5EF4-FFF2-40B4-BE49-F238E27FC236}">
                  <a16:creationId xmlns:a16="http://schemas.microsoft.com/office/drawing/2014/main" id="{5EAA145C-34BA-45A2-B838-854B3DDFED12}"/>
                </a:ext>
              </a:extLst>
            </p:cNvPr>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AU"/>
            </a:p>
          </p:txBody>
        </p:sp>
      </p:grpSp>
      <p:grpSp>
        <p:nvGrpSpPr>
          <p:cNvPr id="56" name="Group 25">
            <a:extLst>
              <a:ext uri="{FF2B5EF4-FFF2-40B4-BE49-F238E27FC236}">
                <a16:creationId xmlns:a16="http://schemas.microsoft.com/office/drawing/2014/main" id="{328BE68E-1E7F-4BA7-9761-2BB11F71B1B2}"/>
              </a:ext>
            </a:extLst>
          </p:cNvPr>
          <p:cNvGrpSpPr/>
          <p:nvPr/>
        </p:nvGrpSpPr>
        <p:grpSpPr>
          <a:xfrm>
            <a:off x="7092883" y="5122384"/>
            <a:ext cx="1337065" cy="1313911"/>
            <a:chOff x="0" y="0"/>
            <a:chExt cx="2054880" cy="2057040"/>
          </a:xfrm>
          <a:solidFill>
            <a:srgbClr val="6D1935"/>
          </a:solidFill>
        </p:grpSpPr>
        <p:sp>
          <p:nvSpPr>
            <p:cNvPr id="57" name="Freeform 26">
              <a:extLst>
                <a:ext uri="{FF2B5EF4-FFF2-40B4-BE49-F238E27FC236}">
                  <a16:creationId xmlns:a16="http://schemas.microsoft.com/office/drawing/2014/main" id="{50981958-E908-4EC4-9872-1D461E2CC76C}"/>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pFill/>
          </p:spPr>
          <p:txBody>
            <a:bodyPr/>
            <a:lstStyle/>
            <a:p>
              <a:endParaRPr lang="en-AU"/>
            </a:p>
          </p:txBody>
        </p:sp>
      </p:grpSp>
      <p:sp>
        <p:nvSpPr>
          <p:cNvPr id="58" name="TextBox 27">
            <a:extLst>
              <a:ext uri="{FF2B5EF4-FFF2-40B4-BE49-F238E27FC236}">
                <a16:creationId xmlns:a16="http://schemas.microsoft.com/office/drawing/2014/main" id="{A6340398-64EE-439C-A04A-71B955C2A312}"/>
              </a:ext>
            </a:extLst>
          </p:cNvPr>
          <p:cNvSpPr txBox="1"/>
          <p:nvPr/>
        </p:nvSpPr>
        <p:spPr>
          <a:xfrm>
            <a:off x="8689909" y="5514909"/>
            <a:ext cx="1821755" cy="264431"/>
          </a:xfrm>
          <a:prstGeom prst="rect">
            <a:avLst/>
          </a:prstGeom>
        </p:spPr>
        <p:txBody>
          <a:bodyPr lIns="0" tIns="0" rIns="0" bIns="0" rtlCol="0" anchor="t">
            <a:spAutoFit/>
          </a:bodyPr>
          <a:lstStyle/>
          <a:p>
            <a:pPr>
              <a:lnSpc>
                <a:spcPts val="2154"/>
              </a:lnSpc>
            </a:pPr>
            <a:r>
              <a:rPr lang="en-US" sz="1561" b="1" spc="153" dirty="0">
                <a:solidFill>
                  <a:srgbClr val="231F20"/>
                </a:solidFill>
                <a:latin typeface="Open Sauce Bold"/>
              </a:rPr>
              <a:t>Bedrooms</a:t>
            </a:r>
          </a:p>
        </p:txBody>
      </p:sp>
      <p:sp>
        <p:nvSpPr>
          <p:cNvPr id="59" name="Freeform 30">
            <a:extLst>
              <a:ext uri="{FF2B5EF4-FFF2-40B4-BE49-F238E27FC236}">
                <a16:creationId xmlns:a16="http://schemas.microsoft.com/office/drawing/2014/main" id="{642955DD-C9FD-422F-B0F5-39FFF2410FC9}"/>
              </a:ext>
            </a:extLst>
          </p:cNvPr>
          <p:cNvSpPr/>
          <p:nvPr/>
        </p:nvSpPr>
        <p:spPr>
          <a:xfrm>
            <a:off x="7530942" y="5301205"/>
            <a:ext cx="483154" cy="710606"/>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0" name="TextBox 37">
            <a:extLst>
              <a:ext uri="{FF2B5EF4-FFF2-40B4-BE49-F238E27FC236}">
                <a16:creationId xmlns:a16="http://schemas.microsoft.com/office/drawing/2014/main" id="{D9C466D2-85B8-4902-9EB2-EBA29A1E9921}"/>
              </a:ext>
            </a:extLst>
          </p:cNvPr>
          <p:cNvSpPr txBox="1"/>
          <p:nvPr/>
        </p:nvSpPr>
        <p:spPr>
          <a:xfrm>
            <a:off x="8689909" y="5810479"/>
            <a:ext cx="1974633" cy="428900"/>
          </a:xfrm>
          <a:prstGeom prst="rect">
            <a:avLst/>
          </a:prstGeom>
        </p:spPr>
        <p:txBody>
          <a:bodyPr lIns="0" tIns="0" rIns="0" bIns="0" rtlCol="0" anchor="t">
            <a:spAutoFit/>
          </a:bodyPr>
          <a:lstStyle/>
          <a:p>
            <a:pPr>
              <a:lnSpc>
                <a:spcPts val="1697"/>
              </a:lnSpc>
            </a:pPr>
            <a:r>
              <a:rPr lang="en-US" sz="1400" spc="120" dirty="0">
                <a:solidFill>
                  <a:srgbClr val="231F20"/>
                </a:solidFill>
                <a:latin typeface="Open Sauce"/>
              </a:rPr>
              <a:t>More bedrooms ~ more area</a:t>
            </a:r>
          </a:p>
        </p:txBody>
      </p:sp>
      <p:pic>
        <p:nvPicPr>
          <p:cNvPr id="61" name="Picture 6">
            <a:extLst>
              <a:ext uri="{FF2B5EF4-FFF2-40B4-BE49-F238E27FC236}">
                <a16:creationId xmlns:a16="http://schemas.microsoft.com/office/drawing/2014/main" id="{11D6FAD4-7CBC-4068-BF4F-658924D2E3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277" y="1036610"/>
            <a:ext cx="6734046" cy="5254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11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26"/>
                                        </p:tgtEl>
                                      </p:cBhvr>
                                    </p:animEffect>
                                    <p:set>
                                      <p:cBhvr>
                                        <p:cTn id="34" dur="1" fill="hold">
                                          <p:stCondLst>
                                            <p:cond delay="499"/>
                                          </p:stCondLst>
                                        </p:cTn>
                                        <p:tgtEl>
                                          <p:spTgt spid="1026"/>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7"/>
                                        </p:tgtEl>
                                      </p:cBhvr>
                                    </p:animEffect>
                                    <p:set>
                                      <p:cBhvr>
                                        <p:cTn id="37" dur="1" fill="hold">
                                          <p:stCondLst>
                                            <p:cond delay="499"/>
                                          </p:stCondLst>
                                        </p:cTn>
                                        <p:tgtEl>
                                          <p:spTgt spid="4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28"/>
                                        </p:tgtEl>
                                      </p:cBhvr>
                                    </p:animEffect>
                                    <p:set>
                                      <p:cBhvr>
                                        <p:cTn id="81" dur="1" fill="hold">
                                          <p:stCondLst>
                                            <p:cond delay="499"/>
                                          </p:stCondLst>
                                        </p:cTn>
                                        <p:tgtEl>
                                          <p:spTgt spid="102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2"/>
                                        </p:tgtEl>
                                        <p:attrNameLst>
                                          <p:attrName>style.visibility</p:attrName>
                                        </p:attrNameLst>
                                      </p:cBhvr>
                                      <p:to>
                                        <p:strVal val="visible"/>
                                      </p:to>
                                    </p:set>
                                    <p:animEffect transition="in" filter="fade">
                                      <p:cBhvr>
                                        <p:cTn id="86" dur="500"/>
                                        <p:tgtEl>
                                          <p:spTgt spid="10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fade">
                                      <p:cBhvr>
                                        <p:cTn id="103" dur="500"/>
                                        <p:tgtEl>
                                          <p:spTgt spid="5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500"/>
                                        <p:tgtEl>
                                          <p:spTgt spid="58"/>
                                        </p:tgtEl>
                                      </p:cBhvr>
                                    </p:animEffect>
                                  </p:childTnLst>
                                </p:cTn>
                              </p:par>
                              <p:par>
                                <p:cTn id="107" presetID="10" presetClass="entr" presetSubtype="0" fill="hold" nodeType="with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500"/>
                                        <p:tgtEl>
                                          <p:spTgt spid="5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nodeType="with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fade">
                                      <p:cBhvr>
                                        <p:cTn id="115" dur="500"/>
                                        <p:tgtEl>
                                          <p:spTgt spid="5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1032"/>
                                        </p:tgtEl>
                                      </p:cBhvr>
                                    </p:animEffect>
                                    <p:set>
                                      <p:cBhvr>
                                        <p:cTn id="120" dur="1" fill="hold">
                                          <p:stCondLst>
                                            <p:cond delay="499"/>
                                          </p:stCondLst>
                                        </p:cTn>
                                        <p:tgtEl>
                                          <p:spTgt spid="103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3" grpId="0"/>
      <p:bldP spid="34" grpId="0"/>
      <p:bldP spid="37" grpId="0"/>
      <p:bldP spid="38" grpId="0"/>
      <p:bldP spid="39" grpId="0"/>
      <p:bldP spid="40" grpId="0"/>
      <p:bldP spid="47" grpId="0" animBg="1"/>
      <p:bldP spid="47" grpId="1" animBg="1"/>
      <p:bldP spid="58"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p:txBody>
          <a:bodyPr/>
          <a:lstStyle/>
          <a:p>
            <a:r>
              <a:rPr lang="en-AU" b="1" dirty="0"/>
              <a:t>Suburbs rising in Popularity</a:t>
            </a:r>
          </a:p>
        </p:txBody>
      </p:sp>
      <p:sp>
        <p:nvSpPr>
          <p:cNvPr id="3" name="Text Placeholder 2">
            <a:extLst>
              <a:ext uri="{FF2B5EF4-FFF2-40B4-BE49-F238E27FC236}">
                <a16:creationId xmlns:a16="http://schemas.microsoft.com/office/drawing/2014/main" id="{CC8194C5-F30A-E4C3-2067-D383DBF21D1F}"/>
              </a:ext>
            </a:extLst>
          </p:cNvPr>
          <p:cNvSpPr>
            <a:spLocks noGrp="1"/>
          </p:cNvSpPr>
          <p:nvPr>
            <p:ph type="body" idx="1"/>
          </p:nvPr>
        </p:nvSpPr>
        <p:spPr/>
        <p:txBody>
          <a:bodyPr/>
          <a:lstStyle/>
          <a:p>
            <a:endParaRPr lang="en-AU" dirty="0"/>
          </a:p>
        </p:txBody>
      </p:sp>
      <p:sp>
        <p:nvSpPr>
          <p:cNvPr id="4" name="Date Placeholder 3">
            <a:extLst>
              <a:ext uri="{FF2B5EF4-FFF2-40B4-BE49-F238E27FC236}">
                <a16:creationId xmlns:a16="http://schemas.microsoft.com/office/drawing/2014/main" id="{0BA61F65-AC34-1063-B182-454872ACE103}"/>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0FC7BEFA-7C52-58AA-1E38-72EC84FB631E}"/>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753DD370-D02E-60A7-5135-32D4AFD2DA56}"/>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311754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p:txBody>
          <a:bodyPr/>
          <a:lstStyle/>
          <a:p>
            <a:r>
              <a:rPr lang="en-AU" b="1" dirty="0"/>
              <a:t>Most liveable &amp; Affordable suburbs</a:t>
            </a:r>
          </a:p>
        </p:txBody>
      </p:sp>
      <p:sp>
        <p:nvSpPr>
          <p:cNvPr id="3" name="Text Placeholder 2">
            <a:extLst>
              <a:ext uri="{FF2B5EF4-FFF2-40B4-BE49-F238E27FC236}">
                <a16:creationId xmlns:a16="http://schemas.microsoft.com/office/drawing/2014/main" id="{CC8194C5-F30A-E4C3-2067-D383DBF21D1F}"/>
              </a:ext>
            </a:extLst>
          </p:cNvPr>
          <p:cNvSpPr>
            <a:spLocks noGrp="1"/>
          </p:cNvSpPr>
          <p:nvPr>
            <p:ph type="body" idx="1"/>
          </p:nvPr>
        </p:nvSpPr>
        <p:spPr/>
        <p:txBody>
          <a:bodyPr/>
          <a:lstStyle/>
          <a:p>
            <a:endParaRPr lang="en-AU" dirty="0"/>
          </a:p>
        </p:txBody>
      </p:sp>
      <p:sp>
        <p:nvSpPr>
          <p:cNvPr id="4" name="Date Placeholder 3">
            <a:extLst>
              <a:ext uri="{FF2B5EF4-FFF2-40B4-BE49-F238E27FC236}">
                <a16:creationId xmlns:a16="http://schemas.microsoft.com/office/drawing/2014/main" id="{0BA61F65-AC34-1063-B182-454872ACE103}"/>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0FC7BEFA-7C52-58AA-1E38-72EC84FB631E}"/>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753DD370-D02E-60A7-5135-32D4AFD2DA56}"/>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046225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LIVEABILITY</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964430"/>
            <a:ext cx="5557462" cy="2585323"/>
          </a:xfrm>
          <a:prstGeom prst="rect">
            <a:avLst/>
          </a:prstGeom>
          <a:noFill/>
        </p:spPr>
        <p:txBody>
          <a:bodyPr wrap="square">
            <a:spAutoFit/>
          </a:bodyPr>
          <a:lstStyle/>
          <a:p>
            <a:r>
              <a:rPr lang="en-AU" b="1" u="sng" dirty="0">
                <a:solidFill>
                  <a:srgbClr val="CB3323"/>
                </a:solidFill>
              </a:rPr>
              <a:t>DEFINING LIVEABILITY</a:t>
            </a:r>
          </a:p>
          <a:p>
            <a:r>
              <a:rPr lang="en-GB" dirty="0"/>
              <a:t>All our liveability factors are linked to the </a:t>
            </a:r>
            <a:r>
              <a:rPr lang="en-GB" u="sng" dirty="0"/>
              <a:t>United Nations Sustainable Development Goals</a:t>
            </a:r>
            <a:r>
              <a:rPr lang="en-GB" dirty="0"/>
              <a:t>:</a:t>
            </a:r>
          </a:p>
          <a:p>
            <a:endParaRPr lang="en-GB" dirty="0"/>
          </a:p>
          <a:p>
            <a:pPr marL="285750" indent="-285750">
              <a:buFont typeface="Arial" panose="020B0604020202020204" pitchFamily="34" charset="0"/>
              <a:buChar char="•"/>
            </a:pPr>
            <a:r>
              <a:rPr lang="en-GB" dirty="0"/>
              <a:t>Access to </a:t>
            </a:r>
            <a:r>
              <a:rPr lang="en-GB" b="1" dirty="0">
                <a:solidFill>
                  <a:srgbClr val="FCA342"/>
                </a:solidFill>
              </a:rPr>
              <a:t>healthcare and hospitals </a:t>
            </a:r>
          </a:p>
          <a:p>
            <a:pPr marL="285750" indent="-285750">
              <a:buFont typeface="Arial" panose="020B0604020202020204" pitchFamily="34" charset="0"/>
              <a:buChar char="•"/>
            </a:pPr>
            <a:r>
              <a:rPr lang="en-GB" dirty="0"/>
              <a:t>Access to </a:t>
            </a:r>
            <a:r>
              <a:rPr lang="en-GB" b="1" dirty="0">
                <a:solidFill>
                  <a:srgbClr val="FCA342"/>
                </a:solidFill>
              </a:rPr>
              <a:t>schools, childcares, and universities</a:t>
            </a:r>
          </a:p>
          <a:p>
            <a:pPr marL="285750" indent="-285750">
              <a:buFont typeface="Arial" panose="020B0604020202020204" pitchFamily="34" charset="0"/>
              <a:buChar char="•"/>
            </a:pPr>
            <a:r>
              <a:rPr lang="en-GB" dirty="0"/>
              <a:t>Access to </a:t>
            </a:r>
            <a:r>
              <a:rPr lang="en-GB" b="1" dirty="0">
                <a:solidFill>
                  <a:srgbClr val="269A5D"/>
                </a:solidFill>
              </a:rPr>
              <a:t>open and green space</a:t>
            </a:r>
          </a:p>
          <a:p>
            <a:pPr marL="285750" indent="-285750">
              <a:buFont typeface="Arial" panose="020B0604020202020204" pitchFamily="34" charset="0"/>
              <a:buChar char="•"/>
            </a:pPr>
            <a:r>
              <a:rPr lang="en-GB" dirty="0"/>
              <a:t>Connectivity through </a:t>
            </a:r>
            <a:r>
              <a:rPr lang="en-GB" b="1" dirty="0">
                <a:solidFill>
                  <a:srgbClr val="2FD4E1"/>
                </a:solidFill>
              </a:rPr>
              <a:t>public transport</a:t>
            </a:r>
          </a:p>
          <a:p>
            <a:pPr marL="285750" indent="-285750">
              <a:buFont typeface="Arial" panose="020B0604020202020204" pitchFamily="34" charset="0"/>
              <a:buChar char="•"/>
            </a:pPr>
            <a:r>
              <a:rPr lang="en-GB" dirty="0"/>
              <a:t>Absence of </a:t>
            </a:r>
            <a:r>
              <a:rPr lang="en-GB" b="1" dirty="0">
                <a:solidFill>
                  <a:srgbClr val="6D1935"/>
                </a:solidFill>
              </a:rPr>
              <a:t>crime</a:t>
            </a:r>
          </a:p>
        </p:txBody>
      </p:sp>
      <p:pic>
        <p:nvPicPr>
          <p:cNvPr id="12" name="Google Shape;181;p20">
            <a:extLst>
              <a:ext uri="{FF2B5EF4-FFF2-40B4-BE49-F238E27FC236}">
                <a16:creationId xmlns:a16="http://schemas.microsoft.com/office/drawing/2014/main" id="{EA996166-12DA-94AA-249B-7F147C8B4136}"/>
              </a:ext>
            </a:extLst>
          </p:cNvPr>
          <p:cNvPicPr preferRelativeResize="0"/>
          <p:nvPr/>
        </p:nvPicPr>
        <p:blipFill>
          <a:blip r:embed="rId3">
            <a:alphaModFix/>
          </a:blip>
          <a:stretch>
            <a:fillRect/>
          </a:stretch>
        </p:blipFill>
        <p:spPr>
          <a:xfrm>
            <a:off x="7195202" y="1969821"/>
            <a:ext cx="1648413" cy="1570726"/>
          </a:xfrm>
          <a:prstGeom prst="rect">
            <a:avLst/>
          </a:prstGeom>
          <a:noFill/>
          <a:ln>
            <a:noFill/>
          </a:ln>
        </p:spPr>
      </p:pic>
      <p:pic>
        <p:nvPicPr>
          <p:cNvPr id="13" name="Google Shape;182;p20">
            <a:extLst>
              <a:ext uri="{FF2B5EF4-FFF2-40B4-BE49-F238E27FC236}">
                <a16:creationId xmlns:a16="http://schemas.microsoft.com/office/drawing/2014/main" id="{6FD71FF7-5234-A885-A924-386790B824F6}"/>
              </a:ext>
            </a:extLst>
          </p:cNvPr>
          <p:cNvPicPr preferRelativeResize="0"/>
          <p:nvPr/>
        </p:nvPicPr>
        <p:blipFill>
          <a:blip r:embed="rId4">
            <a:alphaModFix/>
          </a:blip>
          <a:stretch>
            <a:fillRect/>
          </a:stretch>
        </p:blipFill>
        <p:spPr>
          <a:xfrm>
            <a:off x="8885470" y="1964430"/>
            <a:ext cx="1648413" cy="1576117"/>
          </a:xfrm>
          <a:prstGeom prst="rect">
            <a:avLst/>
          </a:prstGeom>
          <a:noFill/>
          <a:ln>
            <a:noFill/>
          </a:ln>
        </p:spPr>
      </p:pic>
      <p:pic>
        <p:nvPicPr>
          <p:cNvPr id="14" name="Google Shape;183;p20">
            <a:extLst>
              <a:ext uri="{FF2B5EF4-FFF2-40B4-BE49-F238E27FC236}">
                <a16:creationId xmlns:a16="http://schemas.microsoft.com/office/drawing/2014/main" id="{4BC8439D-3E0D-4618-910F-ECE10D6B1308}"/>
              </a:ext>
            </a:extLst>
          </p:cNvPr>
          <p:cNvPicPr preferRelativeResize="0"/>
          <p:nvPr/>
        </p:nvPicPr>
        <p:blipFill>
          <a:blip r:embed="rId5">
            <a:alphaModFix/>
          </a:blip>
          <a:stretch>
            <a:fillRect/>
          </a:stretch>
        </p:blipFill>
        <p:spPr>
          <a:xfrm>
            <a:off x="8885471" y="3599661"/>
            <a:ext cx="1648412" cy="1486047"/>
          </a:xfrm>
          <a:prstGeom prst="rect">
            <a:avLst/>
          </a:prstGeom>
          <a:noFill/>
          <a:ln>
            <a:noFill/>
          </a:ln>
        </p:spPr>
      </p:pic>
      <p:pic>
        <p:nvPicPr>
          <p:cNvPr id="15" name="Google Shape;184;p20">
            <a:extLst>
              <a:ext uri="{FF2B5EF4-FFF2-40B4-BE49-F238E27FC236}">
                <a16:creationId xmlns:a16="http://schemas.microsoft.com/office/drawing/2014/main" id="{EC0771DA-0D14-5DFC-9221-6940CC567376}"/>
              </a:ext>
            </a:extLst>
          </p:cNvPr>
          <p:cNvPicPr preferRelativeResize="0"/>
          <p:nvPr/>
        </p:nvPicPr>
        <p:blipFill>
          <a:blip r:embed="rId6">
            <a:alphaModFix/>
          </a:blip>
          <a:stretch>
            <a:fillRect/>
          </a:stretch>
        </p:blipFill>
        <p:spPr>
          <a:xfrm>
            <a:off x="7195202" y="3599660"/>
            <a:ext cx="1648412" cy="1486048"/>
          </a:xfrm>
          <a:prstGeom prst="rect">
            <a:avLst/>
          </a:prstGeom>
          <a:noFill/>
          <a:ln>
            <a:noFill/>
          </a:ln>
        </p:spPr>
      </p:pic>
    </p:spTree>
    <p:extLst>
      <p:ext uri="{BB962C8B-B14F-4D97-AF65-F5344CB8AC3E}">
        <p14:creationId xmlns:p14="http://schemas.microsoft.com/office/powerpoint/2010/main" val="696866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VICTORIA’S MOST LIVEABLE SUBURBS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9" name="Picture 8">
            <a:extLst>
              <a:ext uri="{FF2B5EF4-FFF2-40B4-BE49-F238E27FC236}">
                <a16:creationId xmlns:a16="http://schemas.microsoft.com/office/drawing/2014/main" id="{66B260D7-F76B-1FB9-CE9A-E56704BA8041}"/>
              </a:ext>
            </a:extLst>
          </p:cNvPr>
          <p:cNvPicPr>
            <a:picLocks noChangeAspect="1"/>
          </p:cNvPicPr>
          <p:nvPr/>
        </p:nvPicPr>
        <p:blipFill rotWithShape="1">
          <a:blip r:embed="rId3"/>
          <a:srcRect t="3551"/>
          <a:stretch/>
        </p:blipFill>
        <p:spPr>
          <a:xfrm>
            <a:off x="996593" y="1220632"/>
            <a:ext cx="10198813" cy="5207637"/>
          </a:xfrm>
          <a:prstGeom prst="rect">
            <a:avLst/>
          </a:prstGeom>
        </p:spPr>
      </p:pic>
    </p:spTree>
    <p:extLst>
      <p:ext uri="{BB962C8B-B14F-4D97-AF65-F5344CB8AC3E}">
        <p14:creationId xmlns:p14="http://schemas.microsoft.com/office/powerpoint/2010/main" val="3612196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AFFORDABILITY</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199" y="1964430"/>
            <a:ext cx="10515599" cy="1138773"/>
          </a:xfrm>
          <a:prstGeom prst="rect">
            <a:avLst/>
          </a:prstGeom>
          <a:noFill/>
        </p:spPr>
        <p:txBody>
          <a:bodyPr wrap="square">
            <a:spAutoFit/>
          </a:bodyPr>
          <a:lstStyle/>
          <a:p>
            <a:r>
              <a:rPr lang="en-AU" b="1" u="sng" dirty="0">
                <a:solidFill>
                  <a:srgbClr val="CB3323"/>
                </a:solidFill>
              </a:rPr>
              <a:t>DEFINING AFFORDABILITY</a:t>
            </a:r>
          </a:p>
          <a:p>
            <a:r>
              <a:rPr lang="en-GB" b="1" dirty="0"/>
              <a:t>‘The state of being cheap enough for people to be able to buy’</a:t>
            </a:r>
          </a:p>
          <a:p>
            <a:endParaRPr lang="en-GB" dirty="0"/>
          </a:p>
          <a:p>
            <a:r>
              <a:rPr lang="en-GB" sz="1400" dirty="0"/>
              <a:t>Cambridge Dictionary,2023,Affordability, https://dictionary.cambridge.org/dictionary/english/affordability</a:t>
            </a:r>
          </a:p>
        </p:txBody>
      </p:sp>
    </p:spTree>
    <p:extLst>
      <p:ext uri="{BB962C8B-B14F-4D97-AF65-F5344CB8AC3E}">
        <p14:creationId xmlns:p14="http://schemas.microsoft.com/office/powerpoint/2010/main" val="165478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VICTORIA’S UNDERVALUED SUBURBS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7" name="Google Shape;203;p23">
            <a:extLst>
              <a:ext uri="{FF2B5EF4-FFF2-40B4-BE49-F238E27FC236}">
                <a16:creationId xmlns:a16="http://schemas.microsoft.com/office/drawing/2014/main" id="{85D64853-8067-2AFE-4C39-2CA743A2F513}"/>
              </a:ext>
            </a:extLst>
          </p:cNvPr>
          <p:cNvPicPr preferRelativeResize="0"/>
          <p:nvPr/>
        </p:nvPicPr>
        <p:blipFill>
          <a:blip r:embed="rId3">
            <a:alphaModFix/>
          </a:blip>
          <a:stretch>
            <a:fillRect/>
          </a:stretch>
        </p:blipFill>
        <p:spPr>
          <a:xfrm>
            <a:off x="2068293" y="1360136"/>
            <a:ext cx="8055414" cy="5068133"/>
          </a:xfrm>
          <a:prstGeom prst="rect">
            <a:avLst/>
          </a:prstGeom>
          <a:noFill/>
          <a:ln>
            <a:noFill/>
          </a:ln>
        </p:spPr>
      </p:pic>
      <p:sp>
        <p:nvSpPr>
          <p:cNvPr id="8" name="Google Shape;204;p23">
            <a:extLst>
              <a:ext uri="{FF2B5EF4-FFF2-40B4-BE49-F238E27FC236}">
                <a16:creationId xmlns:a16="http://schemas.microsoft.com/office/drawing/2014/main" id="{61D00341-DC03-2B96-6EC6-B37CCC130576}"/>
              </a:ext>
            </a:extLst>
          </p:cNvPr>
          <p:cNvSpPr/>
          <p:nvPr/>
        </p:nvSpPr>
        <p:spPr>
          <a:xfrm>
            <a:off x="5492484" y="1772336"/>
            <a:ext cx="1976828" cy="1464024"/>
          </a:xfrm>
          <a:prstGeom prst="rect">
            <a:avLst/>
          </a:prstGeom>
          <a:noFill/>
          <a:ln w="38100"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 name="Google Shape;205;p23">
            <a:extLst>
              <a:ext uri="{FF2B5EF4-FFF2-40B4-BE49-F238E27FC236}">
                <a16:creationId xmlns:a16="http://schemas.microsoft.com/office/drawing/2014/main" id="{2B3509A6-DFF5-729D-3C51-29D31981A71E}"/>
              </a:ext>
            </a:extLst>
          </p:cNvPr>
          <p:cNvSpPr/>
          <p:nvPr/>
        </p:nvSpPr>
        <p:spPr>
          <a:xfrm>
            <a:off x="7605304" y="1853771"/>
            <a:ext cx="2518403" cy="226746"/>
          </a:xfrm>
          <a:prstGeom prst="rightArrow">
            <a:avLst>
              <a:gd name="adj1" fmla="val 35931"/>
              <a:gd name="adj2" fmla="val 72994"/>
            </a:avLst>
          </a:prstGeom>
          <a:solidFill>
            <a:srgbClr val="CB3323"/>
          </a:solidFill>
          <a:ln w="9525"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 name="Google Shape;206;p23">
            <a:extLst>
              <a:ext uri="{FF2B5EF4-FFF2-40B4-BE49-F238E27FC236}">
                <a16:creationId xmlns:a16="http://schemas.microsoft.com/office/drawing/2014/main" id="{D055068C-06BC-B4FA-DC26-F06B516CBC20}"/>
              </a:ext>
            </a:extLst>
          </p:cNvPr>
          <p:cNvSpPr txBox="1"/>
          <p:nvPr/>
        </p:nvSpPr>
        <p:spPr>
          <a:xfrm>
            <a:off x="10123708" y="1399688"/>
            <a:ext cx="1491228" cy="13255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ea typeface="Calibri"/>
                <a:cs typeface="Calibri"/>
                <a:sym typeface="Calibri"/>
              </a:rPr>
              <a:t>Hawthorn, Essendon and </a:t>
            </a:r>
            <a:r>
              <a:rPr lang="en-GB" sz="1600" dirty="0" err="1">
                <a:ea typeface="Calibri"/>
                <a:cs typeface="Calibri"/>
                <a:sym typeface="Calibri"/>
              </a:rPr>
              <a:t>Footscray</a:t>
            </a:r>
            <a:r>
              <a:rPr lang="en-GB" sz="1600" dirty="0">
                <a:ea typeface="Calibri"/>
                <a:cs typeface="Calibri"/>
                <a:sym typeface="Calibri"/>
              </a:rPr>
              <a:t> are currently undervalued</a:t>
            </a:r>
            <a:endParaRPr sz="1600" dirty="0">
              <a:ea typeface="Calibri"/>
              <a:cs typeface="Calibri"/>
              <a:sym typeface="Calibri"/>
            </a:endParaRPr>
          </a:p>
        </p:txBody>
      </p:sp>
      <p:sp>
        <p:nvSpPr>
          <p:cNvPr id="11" name="Google Shape;208;p23">
            <a:extLst>
              <a:ext uri="{FF2B5EF4-FFF2-40B4-BE49-F238E27FC236}">
                <a16:creationId xmlns:a16="http://schemas.microsoft.com/office/drawing/2014/main" id="{509E4564-0FBE-3020-2C84-3C903D81AA5C}"/>
              </a:ext>
            </a:extLst>
          </p:cNvPr>
          <p:cNvSpPr/>
          <p:nvPr/>
        </p:nvSpPr>
        <p:spPr>
          <a:xfrm>
            <a:off x="2838088" y="2861917"/>
            <a:ext cx="1343493" cy="1047400"/>
          </a:xfrm>
          <a:prstGeom prst="rect">
            <a:avLst/>
          </a:prstGeom>
          <a:noFill/>
          <a:ln w="38100"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 name="Google Shape;205;p23">
            <a:extLst>
              <a:ext uri="{FF2B5EF4-FFF2-40B4-BE49-F238E27FC236}">
                <a16:creationId xmlns:a16="http://schemas.microsoft.com/office/drawing/2014/main" id="{435EE38D-21AB-32B5-85C9-2A4E4052CD24}"/>
              </a:ext>
            </a:extLst>
          </p:cNvPr>
          <p:cNvSpPr/>
          <p:nvPr/>
        </p:nvSpPr>
        <p:spPr>
          <a:xfrm rot="10800000">
            <a:off x="1710647" y="2794025"/>
            <a:ext cx="1080618" cy="247126"/>
          </a:xfrm>
          <a:prstGeom prst="rightArrow">
            <a:avLst>
              <a:gd name="adj1" fmla="val 35931"/>
              <a:gd name="adj2" fmla="val 72994"/>
            </a:avLst>
          </a:prstGeom>
          <a:solidFill>
            <a:srgbClr val="CB3323"/>
          </a:solidFill>
          <a:ln w="9525"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 name="Google Shape;207;p23">
            <a:extLst>
              <a:ext uri="{FF2B5EF4-FFF2-40B4-BE49-F238E27FC236}">
                <a16:creationId xmlns:a16="http://schemas.microsoft.com/office/drawing/2014/main" id="{555A0FEC-7A43-096F-93F6-4825DF9F7B02}"/>
              </a:ext>
            </a:extLst>
          </p:cNvPr>
          <p:cNvSpPr txBox="1"/>
          <p:nvPr/>
        </p:nvSpPr>
        <p:spPr>
          <a:xfrm>
            <a:off x="379346" y="2323338"/>
            <a:ext cx="1392945" cy="22024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mj-lt"/>
                <a:ea typeface="Calibri"/>
                <a:cs typeface="Calibri"/>
                <a:sym typeface="Calibri"/>
              </a:rPr>
              <a:t>Whilst being very liveable, renters will not tolerate further rental increases in Camberwell or Reservoir</a:t>
            </a:r>
            <a:endParaRPr sz="1600" dirty="0">
              <a:latin typeface="+mj-lt"/>
              <a:ea typeface="Calibri"/>
              <a:cs typeface="Calibri"/>
              <a:sym typeface="Calibri"/>
            </a:endParaRPr>
          </a:p>
        </p:txBody>
      </p:sp>
    </p:spTree>
    <p:extLst>
      <p:ext uri="{BB962C8B-B14F-4D97-AF65-F5344CB8AC3E}">
        <p14:creationId xmlns:p14="http://schemas.microsoft.com/office/powerpoint/2010/main" val="334018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FINAL RECOMMENDATIONS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539937"/>
            <a:ext cx="10515600" cy="1477328"/>
          </a:xfrm>
          <a:prstGeom prst="rect">
            <a:avLst/>
          </a:prstGeom>
          <a:noFill/>
        </p:spPr>
        <p:txBody>
          <a:bodyPr wrap="square">
            <a:spAutoFit/>
          </a:bodyPr>
          <a:lstStyle/>
          <a:p>
            <a:pPr marL="285750" indent="-285750">
              <a:buFont typeface="Arial" panose="020B0604020202020204" pitchFamily="34" charset="0"/>
              <a:buChar char="•"/>
            </a:pPr>
            <a:r>
              <a:rPr lang="en-GB" dirty="0"/>
              <a:t>Key takeaways for all 3 questions</a:t>
            </a:r>
          </a:p>
          <a:p>
            <a:pPr marL="285750" indent="-285750">
              <a:buFont typeface="Arial" panose="020B0604020202020204" pitchFamily="34" charset="0"/>
              <a:buChar char="•"/>
            </a:pPr>
            <a:r>
              <a:rPr lang="en-GB" dirty="0"/>
              <a:t>Make sure these are in a business context and can be turned into money </a:t>
            </a:r>
          </a:p>
          <a:p>
            <a:pPr marL="285750" indent="-285750">
              <a:buFont typeface="Arial" panose="020B0604020202020204" pitchFamily="34" charset="0"/>
              <a:buChar char="•"/>
            </a:pPr>
            <a:r>
              <a:rPr lang="en-GB" dirty="0"/>
              <a:t>Rental prices in Hawthorn, Essendon and </a:t>
            </a:r>
            <a:r>
              <a:rPr lang="en-GB" dirty="0" err="1"/>
              <a:t>Footscray</a:t>
            </a:r>
            <a:r>
              <a:rPr lang="en-GB" dirty="0"/>
              <a:t> should be revised and brought in line with current market conditions.</a:t>
            </a:r>
          </a:p>
          <a:p>
            <a:pPr marL="285750" indent="-285750">
              <a:buFont typeface="Arial" panose="020B0604020202020204" pitchFamily="34" charset="0"/>
              <a:buChar char="•"/>
            </a:pPr>
            <a:r>
              <a:rPr lang="en-GB" dirty="0"/>
              <a:t>Camberwell and Reservoir rent should not be lifted, at risk of renters looking elsewhere. </a:t>
            </a:r>
          </a:p>
        </p:txBody>
      </p:sp>
    </p:spTree>
    <p:extLst>
      <p:ext uri="{BB962C8B-B14F-4D97-AF65-F5344CB8AC3E}">
        <p14:creationId xmlns:p14="http://schemas.microsoft.com/office/powerpoint/2010/main" val="39051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FEASABILITY OF PROJECT</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539937"/>
            <a:ext cx="10515600" cy="1477328"/>
          </a:xfrm>
          <a:prstGeom prst="rect">
            <a:avLst/>
          </a:prstGeom>
          <a:noFill/>
        </p:spPr>
        <p:txBody>
          <a:bodyPr wrap="square">
            <a:spAutoFit/>
          </a:bodyPr>
          <a:lstStyle/>
          <a:p>
            <a:r>
              <a:rPr lang="en-AU" b="1" u="sng" dirty="0">
                <a:solidFill>
                  <a:srgbClr val="CB3323"/>
                </a:solidFill>
              </a:rPr>
              <a:t>CURRENT VALUE PRODUCED</a:t>
            </a:r>
          </a:p>
          <a:p>
            <a:endParaRPr lang="en-AU" b="1" u="sng" dirty="0">
              <a:solidFill>
                <a:srgbClr val="CB3323"/>
              </a:solidFill>
            </a:endParaRPr>
          </a:p>
          <a:p>
            <a:r>
              <a:rPr lang="en-AU" b="1" u="sng" dirty="0">
                <a:solidFill>
                  <a:srgbClr val="CB3323"/>
                </a:solidFill>
              </a:rPr>
              <a:t>POTENTIAL VALUE TO BE EXPLORED</a:t>
            </a:r>
          </a:p>
          <a:p>
            <a:pPr marL="285750" indent="-285750">
              <a:buFont typeface="Arial" panose="020B0604020202020204" pitchFamily="34" charset="0"/>
              <a:buChar char="•"/>
            </a:pPr>
            <a:r>
              <a:rPr lang="en-AU" dirty="0"/>
              <a:t>Instead of using affordability based on average income, divide population into different categories by income, then determine affordability for each of these groups </a:t>
            </a:r>
          </a:p>
        </p:txBody>
      </p:sp>
    </p:spTree>
    <p:extLst>
      <p:ext uri="{BB962C8B-B14F-4D97-AF65-F5344CB8AC3E}">
        <p14:creationId xmlns:p14="http://schemas.microsoft.com/office/powerpoint/2010/main" val="320303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A2CD-0567-565F-7855-5EA0CCFFF799}"/>
              </a:ext>
            </a:extLst>
          </p:cNvPr>
          <p:cNvSpPr>
            <a:spLocks noGrp="1"/>
          </p:cNvSpPr>
          <p:nvPr>
            <p:ph type="title"/>
          </p:nvPr>
        </p:nvSpPr>
        <p:spPr/>
        <p:txBody>
          <a:bodyPr/>
          <a:lstStyle/>
          <a:p>
            <a:r>
              <a:rPr lang="en-AU" b="1" dirty="0"/>
              <a:t>Our Team</a:t>
            </a:r>
          </a:p>
        </p:txBody>
      </p:sp>
      <p:sp>
        <p:nvSpPr>
          <p:cNvPr id="4" name="Text Placeholder 3">
            <a:extLst>
              <a:ext uri="{FF2B5EF4-FFF2-40B4-BE49-F238E27FC236}">
                <a16:creationId xmlns:a16="http://schemas.microsoft.com/office/drawing/2014/main" id="{4399B0FA-FDB6-AE8A-C1AA-64C04EB2061D}"/>
              </a:ext>
            </a:extLst>
          </p:cNvPr>
          <p:cNvSpPr>
            <a:spLocks noGrp="1"/>
          </p:cNvSpPr>
          <p:nvPr>
            <p:ph type="body" idx="1"/>
          </p:nvPr>
        </p:nvSpPr>
        <p:spPr>
          <a:xfrm>
            <a:off x="440175" y="4596758"/>
            <a:ext cx="2317707" cy="343061"/>
          </a:xfrm>
        </p:spPr>
        <p:txBody>
          <a:bodyPr/>
          <a:lstStyle/>
          <a:p>
            <a:r>
              <a:rPr lang="en-AU" b="1" dirty="0"/>
              <a:t>INGRID</a:t>
            </a:r>
          </a:p>
        </p:txBody>
      </p:sp>
      <p:sp>
        <p:nvSpPr>
          <p:cNvPr id="5" name="Text Placeholder 4">
            <a:extLst>
              <a:ext uri="{FF2B5EF4-FFF2-40B4-BE49-F238E27FC236}">
                <a16:creationId xmlns:a16="http://schemas.microsoft.com/office/drawing/2014/main" id="{7E0DCAB8-BDF4-50A1-5267-1C5652C3E6E7}"/>
              </a:ext>
            </a:extLst>
          </p:cNvPr>
          <p:cNvSpPr>
            <a:spLocks noGrp="1"/>
          </p:cNvSpPr>
          <p:nvPr>
            <p:ph type="body" idx="21"/>
          </p:nvPr>
        </p:nvSpPr>
        <p:spPr>
          <a:xfrm>
            <a:off x="676272" y="4939819"/>
            <a:ext cx="1845511" cy="704862"/>
          </a:xfrm>
        </p:spPr>
        <p:txBody>
          <a:bodyPr/>
          <a:lstStyle/>
          <a:p>
            <a:r>
              <a:rPr lang="en-AU" sz="1100" dirty="0"/>
              <a:t>Loves a swim, playing footy, and making music with her friends</a:t>
            </a:r>
          </a:p>
        </p:txBody>
      </p:sp>
      <p:sp>
        <p:nvSpPr>
          <p:cNvPr id="6" name="Picture Placeholder 5">
            <a:extLst>
              <a:ext uri="{FF2B5EF4-FFF2-40B4-BE49-F238E27FC236}">
                <a16:creationId xmlns:a16="http://schemas.microsoft.com/office/drawing/2014/main" id="{38AE969A-D3C6-DC55-5D45-048B0194EB8E}"/>
              </a:ext>
            </a:extLst>
          </p:cNvPr>
          <p:cNvSpPr>
            <a:spLocks noGrp="1"/>
          </p:cNvSpPr>
          <p:nvPr>
            <p:ph type="pic" sz="quarter" idx="15"/>
          </p:nvPr>
        </p:nvSpPr>
        <p:spPr>
          <a:xfrm>
            <a:off x="2924758" y="2633108"/>
            <a:ext cx="1845511" cy="1845511"/>
          </a:xfrm>
        </p:spPr>
        <p:txBody>
          <a:bodyPr/>
          <a:lstStyle/>
          <a:p>
            <a:pPr marL="0" indent="0">
              <a:buNone/>
            </a:pPr>
            <a:r>
              <a:rPr lang="en-AU" b="0" dirty="0">
                <a:effectLst/>
              </a:rPr>
              <a:t> </a:t>
            </a:r>
            <a:endParaRPr lang="en-AU" dirty="0"/>
          </a:p>
        </p:txBody>
      </p:sp>
      <p:sp>
        <p:nvSpPr>
          <p:cNvPr id="7" name="Text Placeholder 6">
            <a:extLst>
              <a:ext uri="{FF2B5EF4-FFF2-40B4-BE49-F238E27FC236}">
                <a16:creationId xmlns:a16="http://schemas.microsoft.com/office/drawing/2014/main" id="{FA663200-D6ED-7727-3B67-9B2B274B1F88}"/>
              </a:ext>
            </a:extLst>
          </p:cNvPr>
          <p:cNvSpPr>
            <a:spLocks noGrp="1"/>
          </p:cNvSpPr>
          <p:nvPr>
            <p:ph type="body" idx="18"/>
          </p:nvPr>
        </p:nvSpPr>
        <p:spPr>
          <a:xfrm>
            <a:off x="2682105" y="4595509"/>
            <a:ext cx="2330816" cy="343061"/>
          </a:xfrm>
        </p:spPr>
        <p:txBody>
          <a:bodyPr/>
          <a:lstStyle/>
          <a:p>
            <a:r>
              <a:rPr lang="en-AU" b="1" dirty="0"/>
              <a:t>DUY</a:t>
            </a:r>
          </a:p>
        </p:txBody>
      </p:sp>
      <p:sp>
        <p:nvSpPr>
          <p:cNvPr id="8" name="Text Placeholder 7">
            <a:extLst>
              <a:ext uri="{FF2B5EF4-FFF2-40B4-BE49-F238E27FC236}">
                <a16:creationId xmlns:a16="http://schemas.microsoft.com/office/drawing/2014/main" id="{1C1F5367-0C41-1E01-46BE-09878D48543B}"/>
              </a:ext>
            </a:extLst>
          </p:cNvPr>
          <p:cNvSpPr>
            <a:spLocks noGrp="1"/>
          </p:cNvSpPr>
          <p:nvPr>
            <p:ph type="body" idx="22"/>
          </p:nvPr>
        </p:nvSpPr>
        <p:spPr>
          <a:xfrm>
            <a:off x="2928549" y="4949188"/>
            <a:ext cx="1855949" cy="529004"/>
          </a:xfrm>
        </p:spPr>
        <p:txBody>
          <a:bodyPr/>
          <a:lstStyle/>
          <a:p>
            <a:r>
              <a:rPr lang="en-AU" sz="1100" dirty="0"/>
              <a:t>If intelligence is a weapon, I’m unarmed</a:t>
            </a:r>
          </a:p>
          <a:p>
            <a:endParaRPr lang="en-AU" sz="1100" dirty="0"/>
          </a:p>
        </p:txBody>
      </p:sp>
      <p:pic>
        <p:nvPicPr>
          <p:cNvPr id="35" name="Picture Placeholder 34">
            <a:extLst>
              <a:ext uri="{FF2B5EF4-FFF2-40B4-BE49-F238E27FC236}">
                <a16:creationId xmlns:a16="http://schemas.microsoft.com/office/drawing/2014/main" id="{01B6B7B6-E5FA-B079-E8C8-EE9A7ECD7AAE}"/>
              </a:ext>
            </a:extLst>
          </p:cNvPr>
          <p:cNvPicPr>
            <a:picLocks noGrp="1" noChangeAspect="1"/>
          </p:cNvPicPr>
          <p:nvPr>
            <p:ph type="pic" sz="quarter" idx="16"/>
          </p:nvPr>
        </p:nvPicPr>
        <p:blipFill>
          <a:blip r:embed="rId2"/>
          <a:srcRect t="17199" b="17199"/>
          <a:stretch>
            <a:fillRect/>
          </a:stretch>
        </p:blipFill>
        <p:spPr>
          <a:xfrm>
            <a:off x="5173662" y="2634358"/>
            <a:ext cx="1844675" cy="1846263"/>
          </a:xfrm>
        </p:spPr>
      </p:pic>
      <p:sp>
        <p:nvSpPr>
          <p:cNvPr id="10" name="Text Placeholder 9">
            <a:extLst>
              <a:ext uri="{FF2B5EF4-FFF2-40B4-BE49-F238E27FC236}">
                <a16:creationId xmlns:a16="http://schemas.microsoft.com/office/drawing/2014/main" id="{CBF2EE83-3C72-295B-1647-98B01E9C1D22}"/>
              </a:ext>
            </a:extLst>
          </p:cNvPr>
          <p:cNvSpPr>
            <a:spLocks noGrp="1"/>
          </p:cNvSpPr>
          <p:nvPr>
            <p:ph type="body" idx="19"/>
          </p:nvPr>
        </p:nvSpPr>
        <p:spPr>
          <a:xfrm>
            <a:off x="4937144" y="4595683"/>
            <a:ext cx="2317707" cy="343061"/>
          </a:xfrm>
        </p:spPr>
        <p:txBody>
          <a:bodyPr/>
          <a:lstStyle/>
          <a:p>
            <a:r>
              <a:rPr lang="en-AU" b="1" dirty="0"/>
              <a:t>PHOEBE</a:t>
            </a:r>
          </a:p>
        </p:txBody>
      </p:sp>
      <p:sp>
        <p:nvSpPr>
          <p:cNvPr id="11" name="Text Placeholder 10">
            <a:extLst>
              <a:ext uri="{FF2B5EF4-FFF2-40B4-BE49-F238E27FC236}">
                <a16:creationId xmlns:a16="http://schemas.microsoft.com/office/drawing/2014/main" id="{5739CF4B-9D6D-06B0-C5EB-49B871BBDC05}"/>
              </a:ext>
            </a:extLst>
          </p:cNvPr>
          <p:cNvSpPr>
            <a:spLocks noGrp="1"/>
          </p:cNvSpPr>
          <p:nvPr>
            <p:ph type="body" idx="23"/>
          </p:nvPr>
        </p:nvSpPr>
        <p:spPr>
          <a:xfrm>
            <a:off x="5173243" y="4953899"/>
            <a:ext cx="1845511" cy="690782"/>
          </a:xfrm>
        </p:spPr>
        <p:txBody>
          <a:bodyPr/>
          <a:lstStyle/>
          <a:p>
            <a:r>
              <a:rPr lang="en-AU" sz="1100" dirty="0"/>
              <a:t>Loves to play violin and tennis, and enjoys having a swim</a:t>
            </a:r>
          </a:p>
        </p:txBody>
      </p:sp>
      <p:sp>
        <p:nvSpPr>
          <p:cNvPr id="13" name="Text Placeholder 12">
            <a:extLst>
              <a:ext uri="{FF2B5EF4-FFF2-40B4-BE49-F238E27FC236}">
                <a16:creationId xmlns:a16="http://schemas.microsoft.com/office/drawing/2014/main" id="{A270232D-DB14-B9EB-AD9E-30545B3FC413}"/>
              </a:ext>
            </a:extLst>
          </p:cNvPr>
          <p:cNvSpPr>
            <a:spLocks noGrp="1"/>
          </p:cNvSpPr>
          <p:nvPr>
            <p:ph type="body" idx="20"/>
          </p:nvPr>
        </p:nvSpPr>
        <p:spPr>
          <a:xfrm>
            <a:off x="7185631" y="4595509"/>
            <a:ext cx="2317706" cy="343061"/>
          </a:xfrm>
        </p:spPr>
        <p:txBody>
          <a:bodyPr/>
          <a:lstStyle/>
          <a:p>
            <a:r>
              <a:rPr lang="en-AU" b="1" dirty="0"/>
              <a:t>YASA</a:t>
            </a:r>
          </a:p>
        </p:txBody>
      </p:sp>
      <p:sp>
        <p:nvSpPr>
          <p:cNvPr id="14" name="Text Placeholder 13">
            <a:extLst>
              <a:ext uri="{FF2B5EF4-FFF2-40B4-BE49-F238E27FC236}">
                <a16:creationId xmlns:a16="http://schemas.microsoft.com/office/drawing/2014/main" id="{06FE7B5E-940A-C8E8-4CE4-DC47BDDE4330}"/>
              </a:ext>
            </a:extLst>
          </p:cNvPr>
          <p:cNvSpPr>
            <a:spLocks noGrp="1"/>
          </p:cNvSpPr>
          <p:nvPr>
            <p:ph type="body" idx="24"/>
          </p:nvPr>
        </p:nvSpPr>
        <p:spPr>
          <a:xfrm>
            <a:off x="7417939" y="4949189"/>
            <a:ext cx="1845510" cy="842086"/>
          </a:xfrm>
        </p:spPr>
        <p:txBody>
          <a:bodyPr/>
          <a:lstStyle/>
          <a:p>
            <a:r>
              <a:rPr lang="en-AU" sz="1100" dirty="0"/>
              <a:t>Would talk about anything with anyone. Lives to eat (and drink), sleep is non-negotiable</a:t>
            </a:r>
          </a:p>
        </p:txBody>
      </p:sp>
      <p:sp>
        <p:nvSpPr>
          <p:cNvPr id="15" name="Date Placeholder 14">
            <a:extLst>
              <a:ext uri="{FF2B5EF4-FFF2-40B4-BE49-F238E27FC236}">
                <a16:creationId xmlns:a16="http://schemas.microsoft.com/office/drawing/2014/main" id="{28E2D819-D3DE-8D7E-0E33-FCB87045BE61}"/>
              </a:ext>
            </a:extLst>
          </p:cNvPr>
          <p:cNvSpPr>
            <a:spLocks noGrp="1"/>
          </p:cNvSpPr>
          <p:nvPr>
            <p:ph type="dt" sz="half" idx="10"/>
          </p:nvPr>
        </p:nvSpPr>
        <p:spPr/>
        <p:txBody>
          <a:bodyPr/>
          <a:lstStyle/>
          <a:p>
            <a:r>
              <a:rPr lang="en-US" dirty="0"/>
              <a:t>2023</a:t>
            </a:r>
          </a:p>
        </p:txBody>
      </p:sp>
      <p:sp>
        <p:nvSpPr>
          <p:cNvPr id="16" name="Footer Placeholder 15">
            <a:extLst>
              <a:ext uri="{FF2B5EF4-FFF2-40B4-BE49-F238E27FC236}">
                <a16:creationId xmlns:a16="http://schemas.microsoft.com/office/drawing/2014/main" id="{7E68B4D2-9448-3600-D849-FDDA521BB6DC}"/>
              </a:ext>
            </a:extLst>
          </p:cNvPr>
          <p:cNvSpPr>
            <a:spLocks noGrp="1"/>
          </p:cNvSpPr>
          <p:nvPr>
            <p:ph type="ftr" sz="quarter" idx="11"/>
          </p:nvPr>
        </p:nvSpPr>
        <p:spPr/>
        <p:txBody>
          <a:bodyPr/>
          <a:lstStyle/>
          <a:p>
            <a:r>
              <a:rPr lang="en-US" dirty="0"/>
              <a:t>Suburban Dreams: The Rise of the Rental Market</a:t>
            </a:r>
          </a:p>
        </p:txBody>
      </p:sp>
      <p:sp>
        <p:nvSpPr>
          <p:cNvPr id="17" name="Slide Number Placeholder 16">
            <a:extLst>
              <a:ext uri="{FF2B5EF4-FFF2-40B4-BE49-F238E27FC236}">
                <a16:creationId xmlns:a16="http://schemas.microsoft.com/office/drawing/2014/main" id="{B007DCAD-D987-3F45-21BB-1CC641A2A525}"/>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
        <p:nvSpPr>
          <p:cNvPr id="30" name="Text Placeholder 3">
            <a:extLst>
              <a:ext uri="{FF2B5EF4-FFF2-40B4-BE49-F238E27FC236}">
                <a16:creationId xmlns:a16="http://schemas.microsoft.com/office/drawing/2014/main" id="{AB0B9781-2344-83BD-B625-C03D6ED5FDEB}"/>
              </a:ext>
            </a:extLst>
          </p:cNvPr>
          <p:cNvSpPr txBox="1">
            <a:spLocks/>
          </p:cNvSpPr>
          <p:nvPr/>
        </p:nvSpPr>
        <p:spPr>
          <a:xfrm>
            <a:off x="9434116" y="4595509"/>
            <a:ext cx="2317707"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b="1" dirty="0"/>
              <a:t>CLARRISA</a:t>
            </a:r>
          </a:p>
        </p:txBody>
      </p:sp>
      <p:sp>
        <p:nvSpPr>
          <p:cNvPr id="31" name="Text Placeholder 4">
            <a:extLst>
              <a:ext uri="{FF2B5EF4-FFF2-40B4-BE49-F238E27FC236}">
                <a16:creationId xmlns:a16="http://schemas.microsoft.com/office/drawing/2014/main" id="{BC36C80D-473B-6915-260E-62D56AA83F41}"/>
              </a:ext>
            </a:extLst>
          </p:cNvPr>
          <p:cNvSpPr txBox="1">
            <a:spLocks/>
          </p:cNvSpPr>
          <p:nvPr/>
        </p:nvSpPr>
        <p:spPr>
          <a:xfrm>
            <a:off x="9697820" y="4912308"/>
            <a:ext cx="1845511" cy="44395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sz="1100" dirty="0"/>
              <a:t>Loves cooking and sewing</a:t>
            </a:r>
          </a:p>
        </p:txBody>
      </p:sp>
      <p:pic>
        <p:nvPicPr>
          <p:cNvPr id="32" name="Picture 2" descr="No description available.">
            <a:extLst>
              <a:ext uri="{FF2B5EF4-FFF2-40B4-BE49-F238E27FC236}">
                <a16:creationId xmlns:a16="http://schemas.microsoft.com/office/drawing/2014/main" id="{BA453B8B-240F-2364-EC4D-BC20179A8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7" r="207"/>
          <a:stretch>
            <a:fillRect/>
          </a:stretch>
        </p:blipFill>
        <p:spPr bwMode="auto">
          <a:xfrm>
            <a:off x="2924758" y="2640553"/>
            <a:ext cx="1845511" cy="1845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description available.">
            <a:extLst>
              <a:ext uri="{FF2B5EF4-FFF2-40B4-BE49-F238E27FC236}">
                <a16:creationId xmlns:a16="http://schemas.microsoft.com/office/drawing/2014/main" id="{82F286BD-B54D-E50A-5B85-5DAAD15C1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211" y="2632997"/>
            <a:ext cx="1845511" cy="1845511"/>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32">
            <a:extLst>
              <a:ext uri="{FF2B5EF4-FFF2-40B4-BE49-F238E27FC236}">
                <a16:creationId xmlns:a16="http://schemas.microsoft.com/office/drawing/2014/main" id="{D98C1712-F62B-A37C-2D71-155A71A983E6}"/>
              </a:ext>
            </a:extLst>
          </p:cNvPr>
          <p:cNvSpPr>
            <a:spLocks noGrp="1"/>
          </p:cNvSpPr>
          <p:nvPr>
            <p:ph type="pic" sz="quarter" idx="14"/>
          </p:nvPr>
        </p:nvSpPr>
        <p:spPr>
          <a:xfrm>
            <a:off x="676271" y="2632997"/>
            <a:ext cx="1845511" cy="1845511"/>
          </a:xfrm>
        </p:spPr>
        <p:txBody>
          <a:bodyPr/>
          <a:lstStyle/>
          <a:p>
            <a:endParaRPr lang="en-AU"/>
          </a:p>
        </p:txBody>
      </p:sp>
      <p:pic>
        <p:nvPicPr>
          <p:cNvPr id="1030" name="Picture 6" descr="No description available.">
            <a:extLst>
              <a:ext uri="{FF2B5EF4-FFF2-40B4-BE49-F238E27FC236}">
                <a16:creationId xmlns:a16="http://schemas.microsoft.com/office/drawing/2014/main" id="{1280C366-CD1E-B3DF-38D3-603E5351E1B1}"/>
              </a:ext>
            </a:extLst>
          </p:cNvPr>
          <p:cNvPicPr>
            <a:picLocks noGrp="1" noChangeAspect="1" noChangeArrowheads="1"/>
          </p:cNvPicPr>
          <p:nvPr>
            <p:ph type="pic" sz="quarter" idx="17"/>
          </p:nvPr>
        </p:nvPicPr>
        <p:blipFill>
          <a:blip r:embed="rId5">
            <a:extLst>
              <a:ext uri="{28A0092B-C50C-407E-A947-70E740481C1C}">
                <a14:useLocalDpi xmlns:a14="http://schemas.microsoft.com/office/drawing/2010/main" val="0"/>
              </a:ext>
            </a:extLst>
          </a:blip>
          <a:srcRect t="368" b="368"/>
          <a:stretch>
            <a:fillRect/>
          </a:stretch>
        </p:blipFill>
        <p:spPr bwMode="auto">
          <a:xfrm>
            <a:off x="7421562" y="2640708"/>
            <a:ext cx="1846262" cy="184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13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413908" y="4492060"/>
            <a:ext cx="2973070" cy="989330"/>
          </a:xfrm>
        </p:spPr>
        <p:txBody>
          <a:bodyPr/>
          <a:lstStyle/>
          <a:p>
            <a:r>
              <a:rPr lang="en-US" dirty="0">
                <a:solidFill>
                  <a:srgbClr val="00ACA8"/>
                </a:solidFill>
              </a:rPr>
              <a:t>THANK YOU!</a:t>
            </a:r>
          </a:p>
        </p:txBody>
      </p:sp>
    </p:spTree>
    <p:extLst>
      <p:ext uri="{BB962C8B-B14F-4D97-AF65-F5344CB8AC3E}">
        <p14:creationId xmlns:p14="http://schemas.microsoft.com/office/powerpoint/2010/main" val="354315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cap="none" dirty="0"/>
              <a:t>ABOUT ME</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
        <p:nvSpPr>
          <p:cNvPr id="3" name="TextBox 2">
            <a:extLst>
              <a:ext uri="{FF2B5EF4-FFF2-40B4-BE49-F238E27FC236}">
                <a16:creationId xmlns:a16="http://schemas.microsoft.com/office/drawing/2014/main" id="{39B27C81-C135-4834-8A92-8FB33146F572}"/>
              </a:ext>
            </a:extLst>
          </p:cNvPr>
          <p:cNvSpPr txBox="1"/>
          <p:nvPr/>
        </p:nvSpPr>
        <p:spPr>
          <a:xfrm>
            <a:off x="838199" y="1690688"/>
            <a:ext cx="4269455" cy="2862322"/>
          </a:xfrm>
          <a:prstGeom prst="rect">
            <a:avLst/>
          </a:prstGeom>
          <a:noFill/>
        </p:spPr>
        <p:txBody>
          <a:bodyPr wrap="square" rtlCol="0">
            <a:spAutoFit/>
          </a:bodyPr>
          <a:lstStyle/>
          <a:p>
            <a:r>
              <a:rPr lang="en-AU" sz="2000" b="1" u="sng" dirty="0">
                <a:solidFill>
                  <a:srgbClr val="00ACA8"/>
                </a:solidFill>
              </a:rPr>
              <a:t>STUDIES</a:t>
            </a:r>
          </a:p>
          <a:p>
            <a:pPr marL="285750" indent="-285750">
              <a:buFont typeface="Arial" panose="020B0604020202020204" pitchFamily="34" charset="0"/>
              <a:buChar char="•"/>
            </a:pPr>
            <a:r>
              <a:rPr lang="en-AU" sz="2000" b="1" dirty="0"/>
              <a:t>Year: </a:t>
            </a:r>
          </a:p>
          <a:p>
            <a:r>
              <a:rPr lang="en-AU" sz="2000" b="1" dirty="0"/>
              <a:t>	</a:t>
            </a:r>
            <a:r>
              <a:rPr lang="en-AU" sz="2000" dirty="0"/>
              <a:t>3</a:t>
            </a:r>
            <a:r>
              <a:rPr lang="en-AU" sz="2000" baseline="30000" dirty="0"/>
              <a:t>RD</a:t>
            </a:r>
            <a:r>
              <a:rPr lang="en-AU" sz="2000" dirty="0"/>
              <a:t> Year student</a:t>
            </a:r>
          </a:p>
          <a:p>
            <a:pPr marL="285750" indent="-285750">
              <a:buFont typeface="Arial" panose="020B0604020202020204" pitchFamily="34" charset="0"/>
              <a:buChar char="•"/>
            </a:pPr>
            <a:r>
              <a:rPr lang="en-AU" sz="2000" b="1" dirty="0"/>
              <a:t>Degree: </a:t>
            </a:r>
          </a:p>
          <a:p>
            <a:r>
              <a:rPr lang="en-AU" sz="2000" b="1" dirty="0"/>
              <a:t>	</a:t>
            </a:r>
            <a:r>
              <a:rPr lang="en-AU" sz="2000" dirty="0"/>
              <a:t>Bachelor of Science</a:t>
            </a:r>
          </a:p>
          <a:p>
            <a:pPr marL="285750" indent="-285750">
              <a:buFont typeface="Arial" panose="020B0604020202020204" pitchFamily="34" charset="0"/>
              <a:buChar char="•"/>
            </a:pPr>
            <a:r>
              <a:rPr lang="en-AU" sz="2000" b="1" dirty="0"/>
              <a:t>Major: </a:t>
            </a:r>
          </a:p>
          <a:p>
            <a:r>
              <a:rPr lang="en-AU" sz="2000" b="1" dirty="0"/>
              <a:t>	</a:t>
            </a:r>
            <a:r>
              <a:rPr lang="en-AU" sz="2000" dirty="0"/>
              <a:t>Data Science</a:t>
            </a:r>
          </a:p>
          <a:p>
            <a:pPr marL="285750" indent="-285750">
              <a:buFont typeface="Arial" panose="020B0604020202020204" pitchFamily="34" charset="0"/>
              <a:buChar char="•"/>
            </a:pPr>
            <a:r>
              <a:rPr lang="en-AU" sz="2000" b="1" dirty="0"/>
              <a:t>University: </a:t>
            </a:r>
          </a:p>
          <a:p>
            <a:r>
              <a:rPr lang="en-AU" sz="2000" b="1" dirty="0"/>
              <a:t>	</a:t>
            </a:r>
            <a:r>
              <a:rPr lang="en-AU" sz="2000" dirty="0"/>
              <a:t>The University of Melbourne</a:t>
            </a:r>
            <a:endParaRPr lang="en-AU" sz="2000" b="1" dirty="0"/>
          </a:p>
        </p:txBody>
      </p:sp>
      <p:sp>
        <p:nvSpPr>
          <p:cNvPr id="8" name="TextBox 7">
            <a:extLst>
              <a:ext uri="{FF2B5EF4-FFF2-40B4-BE49-F238E27FC236}">
                <a16:creationId xmlns:a16="http://schemas.microsoft.com/office/drawing/2014/main" id="{76E735F9-DE0A-435C-80F5-87A145FF9CBB}"/>
              </a:ext>
            </a:extLst>
          </p:cNvPr>
          <p:cNvSpPr txBox="1"/>
          <p:nvPr/>
        </p:nvSpPr>
        <p:spPr>
          <a:xfrm>
            <a:off x="5107654" y="1690062"/>
            <a:ext cx="6184374" cy="3477875"/>
          </a:xfrm>
          <a:prstGeom prst="rect">
            <a:avLst/>
          </a:prstGeom>
          <a:noFill/>
        </p:spPr>
        <p:txBody>
          <a:bodyPr wrap="square">
            <a:spAutoFit/>
          </a:bodyPr>
          <a:lstStyle/>
          <a:p>
            <a:r>
              <a:rPr lang="en-AU" sz="2000" b="1" u="sng" dirty="0">
                <a:solidFill>
                  <a:srgbClr val="00ACA8"/>
                </a:solidFill>
              </a:rPr>
              <a:t>UROP STUDENTSHIP</a:t>
            </a:r>
          </a:p>
          <a:p>
            <a:pPr marL="285750" indent="-285750">
              <a:buFont typeface="Arial" panose="020B0604020202020204" pitchFamily="34" charset="0"/>
              <a:buChar char="•"/>
            </a:pPr>
            <a:r>
              <a:rPr lang="en-AU" sz="2000" b="1" dirty="0"/>
              <a:t>Completed: </a:t>
            </a:r>
          </a:p>
          <a:p>
            <a:r>
              <a:rPr lang="en-AU" sz="2000" b="1" dirty="0"/>
              <a:t>	</a:t>
            </a:r>
            <a:r>
              <a:rPr lang="en-AU" sz="2000" dirty="0"/>
              <a:t>July 2022 – Jan 2023</a:t>
            </a:r>
          </a:p>
          <a:p>
            <a:pPr marL="285750" indent="-285750">
              <a:buFont typeface="Arial" panose="020B0604020202020204" pitchFamily="34" charset="0"/>
              <a:buChar char="•"/>
            </a:pPr>
            <a:r>
              <a:rPr lang="en-AU" sz="2000" b="1" dirty="0"/>
              <a:t>Host Organisation:</a:t>
            </a:r>
            <a:r>
              <a:rPr lang="en-AU" sz="2000" dirty="0"/>
              <a:t> </a:t>
            </a:r>
          </a:p>
          <a:p>
            <a:r>
              <a:rPr lang="en-AU" sz="2000" dirty="0"/>
              <a:t>	CSIRO H&amp;B (Health &amp; Biosecurity)</a:t>
            </a:r>
            <a:endParaRPr lang="en-AU" sz="2000" b="1" dirty="0"/>
          </a:p>
          <a:p>
            <a:pPr marL="285750" indent="-285750">
              <a:buFont typeface="Arial" panose="020B0604020202020204" pitchFamily="34" charset="0"/>
              <a:buChar char="•"/>
            </a:pPr>
            <a:r>
              <a:rPr lang="en-AU" sz="2000" b="1" dirty="0"/>
              <a:t>Supervisor:</a:t>
            </a:r>
            <a:r>
              <a:rPr lang="en-AU" sz="2000" dirty="0"/>
              <a:t> </a:t>
            </a:r>
          </a:p>
          <a:p>
            <a:r>
              <a:rPr lang="en-AU" sz="2000" dirty="0"/>
              <a:t>	Nagendra Singanallur Balasubramanian</a:t>
            </a:r>
            <a:endParaRPr lang="en-AU" sz="2000" b="1" dirty="0"/>
          </a:p>
          <a:p>
            <a:pPr marL="285750" indent="-285750">
              <a:buFont typeface="Arial" panose="020B0604020202020204" pitchFamily="34" charset="0"/>
              <a:buChar char="•"/>
            </a:pPr>
            <a:r>
              <a:rPr lang="en-AU" sz="2000" b="1" dirty="0"/>
              <a:t>UROP Project:</a:t>
            </a:r>
            <a:r>
              <a:rPr lang="en-AU" sz="2000" dirty="0"/>
              <a:t> </a:t>
            </a:r>
          </a:p>
          <a:p>
            <a:r>
              <a:rPr lang="en-AU" sz="2000" dirty="0"/>
              <a:t>	</a:t>
            </a:r>
            <a:r>
              <a:rPr lang="en-AU" sz="2000" b="1" u="sng" dirty="0" err="1">
                <a:solidFill>
                  <a:srgbClr val="6D1935"/>
                </a:solidFill>
              </a:rPr>
              <a:t>sySTEMS</a:t>
            </a:r>
            <a:r>
              <a:rPr lang="en-AU" sz="2000" b="1" u="sng" dirty="0">
                <a:solidFill>
                  <a:srgbClr val="6D1935"/>
                </a:solidFill>
              </a:rPr>
              <a:t> Initiative</a:t>
            </a:r>
          </a:p>
          <a:p>
            <a:pPr lvl="2"/>
            <a:r>
              <a:rPr lang="en-AU" sz="2000" i="1" dirty="0">
                <a:solidFill>
                  <a:srgbClr val="CB3323"/>
                </a:solidFill>
              </a:rPr>
              <a:t>Studying SARS-COV-2 infection and treatment effects through transcriptomics</a:t>
            </a:r>
          </a:p>
        </p:txBody>
      </p:sp>
    </p:spTree>
    <p:extLst>
      <p:ext uri="{BB962C8B-B14F-4D97-AF65-F5344CB8AC3E}">
        <p14:creationId xmlns:p14="http://schemas.microsoft.com/office/powerpoint/2010/main" val="1215664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cap="none" dirty="0" err="1"/>
              <a:t>sySTEMS</a:t>
            </a:r>
            <a:r>
              <a:rPr lang="en-AU" cap="none" dirty="0"/>
              <a:t> INITIATIVE – Biological Premise</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539937"/>
            <a:ext cx="10515600" cy="2031325"/>
          </a:xfrm>
          <a:prstGeom prst="rect">
            <a:avLst/>
          </a:prstGeom>
          <a:noFill/>
        </p:spPr>
        <p:txBody>
          <a:bodyPr wrap="square">
            <a:spAutoFit/>
          </a:bodyPr>
          <a:lstStyle/>
          <a:p>
            <a:r>
              <a:rPr lang="en-AU" b="1" u="sng" dirty="0">
                <a:solidFill>
                  <a:srgbClr val="CB3323"/>
                </a:solidFill>
              </a:rPr>
              <a:t>AIM</a:t>
            </a:r>
          </a:p>
          <a:p>
            <a:r>
              <a:rPr lang="en-AU" dirty="0"/>
              <a:t>Study SARS-COV-2 infection and the effect of treatment through Transcriptomics</a:t>
            </a:r>
          </a:p>
          <a:p>
            <a:endParaRPr lang="en-AU" b="1" u="sng" dirty="0">
              <a:solidFill>
                <a:srgbClr val="CB3323"/>
              </a:solidFill>
            </a:endParaRPr>
          </a:p>
          <a:p>
            <a:r>
              <a:rPr lang="en-AU" b="1" u="sng" dirty="0">
                <a:solidFill>
                  <a:srgbClr val="CB3323"/>
                </a:solidFill>
              </a:rPr>
              <a:t>KEY CONCEPTS</a:t>
            </a:r>
          </a:p>
          <a:p>
            <a:pPr marL="285750" indent="-285750">
              <a:buFont typeface="Arial" panose="020B0604020202020204" pitchFamily="34" charset="0"/>
              <a:buChar char="•"/>
            </a:pPr>
            <a:r>
              <a:rPr lang="en-AU" b="1" dirty="0"/>
              <a:t>Gene Expression: </a:t>
            </a:r>
            <a:r>
              <a:rPr lang="en-AU" dirty="0"/>
              <a:t>process by which a gene gets turned on in a cell, to make RNA</a:t>
            </a:r>
            <a:endParaRPr lang="en-AU" b="1" dirty="0"/>
          </a:p>
          <a:p>
            <a:pPr marL="285750" indent="-285750">
              <a:buFont typeface="Arial" panose="020B0604020202020204" pitchFamily="34" charset="0"/>
              <a:buChar char="•"/>
            </a:pPr>
            <a:r>
              <a:rPr lang="en-AU" b="1" dirty="0"/>
              <a:t>RNA: </a:t>
            </a:r>
            <a:r>
              <a:rPr lang="en-AU" dirty="0"/>
              <a:t>help to convert information in cell’s DNA into functional products (</a:t>
            </a:r>
            <a:r>
              <a:rPr lang="en-AU" dirty="0" err="1"/>
              <a:t>eg.</a:t>
            </a:r>
            <a:r>
              <a:rPr lang="en-AU" dirty="0"/>
              <a:t> Proteins)</a:t>
            </a:r>
          </a:p>
          <a:p>
            <a:pPr marL="285750" indent="-285750">
              <a:buFont typeface="Arial" panose="020B0604020202020204" pitchFamily="34" charset="0"/>
              <a:buChar char="•"/>
            </a:pPr>
            <a:r>
              <a:rPr lang="en-AU" b="1" dirty="0"/>
              <a:t>Transcriptome: </a:t>
            </a:r>
            <a:r>
              <a:rPr lang="en-AU" dirty="0"/>
              <a:t>complete set of RNA molecules expressed in a biological entity </a:t>
            </a:r>
            <a:endParaRPr lang="en-AU" b="1" dirty="0"/>
          </a:p>
        </p:txBody>
      </p:sp>
      <p:sp>
        <p:nvSpPr>
          <p:cNvPr id="7" name="Text Box 10">
            <a:extLst>
              <a:ext uri="{FF2B5EF4-FFF2-40B4-BE49-F238E27FC236}">
                <a16:creationId xmlns:a16="http://schemas.microsoft.com/office/drawing/2014/main" id="{F07B7886-C03E-8AD8-A8A3-0E40E92A9B19}"/>
              </a:ext>
            </a:extLst>
          </p:cNvPr>
          <p:cNvSpPr txBox="1"/>
          <p:nvPr/>
        </p:nvSpPr>
        <p:spPr>
          <a:xfrm>
            <a:off x="921521" y="4187706"/>
            <a:ext cx="1931660" cy="746808"/>
          </a:xfrm>
          <a:prstGeom prst="rect">
            <a:avLst/>
          </a:prstGeom>
          <a:solidFill>
            <a:srgbClr val="9DEBF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Differential Gene Expression</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Arrow: Right 8">
            <a:extLst>
              <a:ext uri="{FF2B5EF4-FFF2-40B4-BE49-F238E27FC236}">
                <a16:creationId xmlns:a16="http://schemas.microsoft.com/office/drawing/2014/main" id="{E8B2D6D3-B58F-C33D-9E7B-9831723F426C}"/>
              </a:ext>
            </a:extLst>
          </p:cNvPr>
          <p:cNvSpPr/>
          <p:nvPr/>
        </p:nvSpPr>
        <p:spPr>
          <a:xfrm>
            <a:off x="3136216" y="4464564"/>
            <a:ext cx="890368"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0" name="Text Box 12">
            <a:extLst>
              <a:ext uri="{FF2B5EF4-FFF2-40B4-BE49-F238E27FC236}">
                <a16:creationId xmlns:a16="http://schemas.microsoft.com/office/drawing/2014/main" id="{646BAE45-EE7C-8BB0-FD18-6A59F71284B8}"/>
              </a:ext>
            </a:extLst>
          </p:cNvPr>
          <p:cNvSpPr txBox="1"/>
          <p:nvPr/>
        </p:nvSpPr>
        <p:spPr>
          <a:xfrm>
            <a:off x="8313036" y="4187706"/>
            <a:ext cx="2532796" cy="741017"/>
          </a:xfrm>
          <a:prstGeom prst="rect">
            <a:avLst/>
          </a:prstGeom>
          <a:solidFill>
            <a:srgbClr val="1BB0BB"/>
          </a:solidFill>
          <a:ln w="6350">
            <a:solidFill>
              <a:schemeClr val="tx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Determine if treatment is effective</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2D76B427-7AAF-3BEC-07AC-CAC0F513C5A9}"/>
              </a:ext>
            </a:extLst>
          </p:cNvPr>
          <p:cNvSpPr txBox="1"/>
          <p:nvPr/>
        </p:nvSpPr>
        <p:spPr>
          <a:xfrm>
            <a:off x="838200" y="5299136"/>
            <a:ext cx="4597375" cy="584775"/>
          </a:xfrm>
          <a:prstGeom prst="rect">
            <a:avLst/>
          </a:prstGeom>
          <a:noFill/>
        </p:spPr>
        <p:txBody>
          <a:bodyPr wrap="square" rtlCol="0">
            <a:spAutoFit/>
          </a:bodyPr>
          <a:lstStyle/>
          <a:p>
            <a:pPr marL="285750" indent="-285750">
              <a:buFont typeface="Arial" panose="020B0604020202020204" pitchFamily="34" charset="0"/>
              <a:buChar char="•"/>
            </a:pPr>
            <a:r>
              <a:rPr lang="en-AU" sz="1600" b="1" dirty="0"/>
              <a:t>Which genes</a:t>
            </a:r>
            <a:r>
              <a:rPr lang="en-AU" sz="1600" dirty="0"/>
              <a:t> are being </a:t>
            </a:r>
            <a:r>
              <a:rPr lang="en-AU" sz="1600" b="1" dirty="0"/>
              <a:t>up- or down-regulated </a:t>
            </a:r>
            <a:r>
              <a:rPr lang="en-AU" sz="1600" dirty="0"/>
              <a:t>between </a:t>
            </a:r>
            <a:r>
              <a:rPr lang="en-AU" sz="1600" u="sng" dirty="0"/>
              <a:t>different comparison groups</a:t>
            </a:r>
            <a:r>
              <a:rPr lang="en-AU" sz="1600" dirty="0"/>
              <a:t>?</a:t>
            </a:r>
          </a:p>
        </p:txBody>
      </p:sp>
      <p:sp>
        <p:nvSpPr>
          <p:cNvPr id="14" name="Arrow: Right 13">
            <a:extLst>
              <a:ext uri="{FF2B5EF4-FFF2-40B4-BE49-F238E27FC236}">
                <a16:creationId xmlns:a16="http://schemas.microsoft.com/office/drawing/2014/main" id="{DD135A48-C20E-357E-5E16-284AC2674430}"/>
              </a:ext>
            </a:extLst>
          </p:cNvPr>
          <p:cNvSpPr/>
          <p:nvPr/>
        </p:nvSpPr>
        <p:spPr>
          <a:xfrm rot="5400000">
            <a:off x="3364291" y="4933589"/>
            <a:ext cx="434217" cy="208509"/>
          </a:xfrm>
          <a:prstGeom prst="rightArrow">
            <a:avLst>
              <a:gd name="adj1" fmla="val 49467"/>
              <a:gd name="adj2" fmla="val 65879"/>
            </a:avLst>
          </a:prstGeom>
          <a:solidFill>
            <a:srgbClr val="C4F0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5" name="Text Box 9">
            <a:extLst>
              <a:ext uri="{FF2B5EF4-FFF2-40B4-BE49-F238E27FC236}">
                <a16:creationId xmlns:a16="http://schemas.microsoft.com/office/drawing/2014/main" id="{CC1E13C9-76AB-9E4D-15D6-163A061E4097}"/>
              </a:ext>
            </a:extLst>
          </p:cNvPr>
          <p:cNvSpPr txBox="1"/>
          <p:nvPr/>
        </p:nvSpPr>
        <p:spPr>
          <a:xfrm>
            <a:off x="4316710" y="4187705"/>
            <a:ext cx="2532796" cy="741017"/>
          </a:xfrm>
          <a:prstGeom prst="rect">
            <a:avLst/>
          </a:prstGeom>
          <a:solidFill>
            <a:srgbClr val="2FD4E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latin typeface="Tenorite" panose="00000500000000000000" pitchFamily="2" charset="0"/>
                <a:ea typeface="Calibri" panose="020F0502020204030204" pitchFamily="34" charset="0"/>
                <a:cs typeface="Times New Roman" panose="02020603050405020304" pitchFamily="18" charset="0"/>
              </a:rPr>
              <a:t>Effect of using different treatments and models</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Arrow: Right 15">
            <a:extLst>
              <a:ext uri="{FF2B5EF4-FFF2-40B4-BE49-F238E27FC236}">
                <a16:creationId xmlns:a16="http://schemas.microsoft.com/office/drawing/2014/main" id="{B8200CE8-1FB7-5CB4-D903-D056B0636D2E}"/>
              </a:ext>
            </a:extLst>
          </p:cNvPr>
          <p:cNvSpPr/>
          <p:nvPr/>
        </p:nvSpPr>
        <p:spPr>
          <a:xfrm rot="5400000">
            <a:off x="7364162" y="4919441"/>
            <a:ext cx="434217" cy="208509"/>
          </a:xfrm>
          <a:prstGeom prst="rightArrow">
            <a:avLst>
              <a:gd name="adj1" fmla="val 49467"/>
              <a:gd name="adj2" fmla="val 65879"/>
            </a:avLst>
          </a:prstGeom>
          <a:solidFill>
            <a:srgbClr val="C4F0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7" name="TextBox 16">
            <a:extLst>
              <a:ext uri="{FF2B5EF4-FFF2-40B4-BE49-F238E27FC236}">
                <a16:creationId xmlns:a16="http://schemas.microsoft.com/office/drawing/2014/main" id="{E3198C0A-BB9E-4002-FC2C-759EAA40A770}"/>
              </a:ext>
            </a:extLst>
          </p:cNvPr>
          <p:cNvSpPr txBox="1"/>
          <p:nvPr/>
        </p:nvSpPr>
        <p:spPr>
          <a:xfrm>
            <a:off x="5633406" y="5299136"/>
            <a:ext cx="5620747" cy="584775"/>
          </a:xfrm>
          <a:prstGeom prst="rect">
            <a:avLst/>
          </a:prstGeom>
          <a:noFill/>
        </p:spPr>
        <p:txBody>
          <a:bodyPr wrap="square" rtlCol="0">
            <a:spAutoFit/>
          </a:bodyPr>
          <a:lstStyle/>
          <a:p>
            <a:pPr marL="285750" indent="-285750">
              <a:buFont typeface="Arial" panose="020B0604020202020204" pitchFamily="34" charset="0"/>
              <a:buChar char="•"/>
            </a:pPr>
            <a:r>
              <a:rPr lang="en-AU" sz="1600" dirty="0"/>
              <a:t>What is the </a:t>
            </a:r>
            <a:r>
              <a:rPr lang="en-AU" sz="1600" b="1" dirty="0"/>
              <a:t>function</a:t>
            </a:r>
            <a:r>
              <a:rPr lang="en-AU" sz="1600" dirty="0"/>
              <a:t> of each </a:t>
            </a:r>
            <a:r>
              <a:rPr lang="en-AU" sz="1600" u="sng" dirty="0"/>
              <a:t>up- or down-regulated gene</a:t>
            </a:r>
            <a:r>
              <a:rPr lang="en-AU" sz="1600" dirty="0"/>
              <a:t>?</a:t>
            </a:r>
          </a:p>
          <a:p>
            <a:pPr marL="285750" indent="-285750">
              <a:buFont typeface="Arial" panose="020B0604020202020204" pitchFamily="34" charset="0"/>
              <a:buChar char="•"/>
            </a:pPr>
            <a:r>
              <a:rPr lang="en-AU" sz="1600" dirty="0"/>
              <a:t>Do these changes </a:t>
            </a:r>
            <a:r>
              <a:rPr lang="en-AU" sz="1600" b="1" dirty="0"/>
              <a:t>help to fight Covid-19</a:t>
            </a:r>
            <a:r>
              <a:rPr lang="en-AU" sz="1600" dirty="0"/>
              <a:t>?</a:t>
            </a:r>
          </a:p>
        </p:txBody>
      </p:sp>
      <p:sp>
        <p:nvSpPr>
          <p:cNvPr id="18" name="Arrow: Right 17">
            <a:extLst>
              <a:ext uri="{FF2B5EF4-FFF2-40B4-BE49-F238E27FC236}">
                <a16:creationId xmlns:a16="http://schemas.microsoft.com/office/drawing/2014/main" id="{32AB354F-8B8D-CCB5-E66D-B1CEEDF8F1F6}"/>
              </a:ext>
            </a:extLst>
          </p:cNvPr>
          <p:cNvSpPr/>
          <p:nvPr/>
        </p:nvSpPr>
        <p:spPr>
          <a:xfrm>
            <a:off x="7134199" y="4469035"/>
            <a:ext cx="894144"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1" name="TextBox 10">
            <a:extLst>
              <a:ext uri="{FF2B5EF4-FFF2-40B4-BE49-F238E27FC236}">
                <a16:creationId xmlns:a16="http://schemas.microsoft.com/office/drawing/2014/main" id="{9EE4ECE2-4755-F5B2-732F-355C9AF60E53}"/>
              </a:ext>
            </a:extLst>
          </p:cNvPr>
          <p:cNvSpPr txBox="1"/>
          <p:nvPr/>
        </p:nvSpPr>
        <p:spPr>
          <a:xfrm>
            <a:off x="838200" y="3647963"/>
            <a:ext cx="10515600" cy="369332"/>
          </a:xfrm>
          <a:prstGeom prst="rect">
            <a:avLst/>
          </a:prstGeom>
          <a:noFill/>
        </p:spPr>
        <p:txBody>
          <a:bodyPr wrap="square">
            <a:spAutoFit/>
          </a:bodyPr>
          <a:lstStyle/>
          <a:p>
            <a:r>
              <a:rPr lang="en-AU" b="1" u="sng" dirty="0">
                <a:solidFill>
                  <a:srgbClr val="FCA342"/>
                </a:solidFill>
              </a:rPr>
              <a:t>Comparing transcriptomes across different groups:</a:t>
            </a:r>
          </a:p>
        </p:txBody>
      </p:sp>
    </p:spTree>
    <p:extLst>
      <p:ext uri="{BB962C8B-B14F-4D97-AF65-F5344CB8AC3E}">
        <p14:creationId xmlns:p14="http://schemas.microsoft.com/office/powerpoint/2010/main" val="40776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3" grpId="0"/>
      <p:bldP spid="14" grpId="0" animBg="1"/>
      <p:bldP spid="15" grpId="0" animBg="1"/>
      <p:bldP spid="16" grpId="0" animBg="1"/>
      <p:bldP spid="17" grpId="0"/>
      <p:bldP spid="18"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cap="none" dirty="0" err="1"/>
              <a:t>sySTEMS</a:t>
            </a:r>
            <a:r>
              <a:rPr lang="en-AU" cap="none" dirty="0"/>
              <a:t> INITIATIVE – Significance</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3" name="TextBox 2">
            <a:extLst>
              <a:ext uri="{FF2B5EF4-FFF2-40B4-BE49-F238E27FC236}">
                <a16:creationId xmlns:a16="http://schemas.microsoft.com/office/drawing/2014/main" id="{39B27C81-C135-4834-8A92-8FB33146F572}"/>
              </a:ext>
            </a:extLst>
          </p:cNvPr>
          <p:cNvSpPr txBox="1"/>
          <p:nvPr/>
        </p:nvSpPr>
        <p:spPr>
          <a:xfrm>
            <a:off x="838199" y="1690688"/>
            <a:ext cx="3790309" cy="2585323"/>
          </a:xfrm>
          <a:prstGeom prst="rect">
            <a:avLst/>
          </a:prstGeom>
          <a:noFill/>
        </p:spPr>
        <p:txBody>
          <a:bodyPr wrap="square" rtlCol="0">
            <a:spAutoFit/>
          </a:bodyPr>
          <a:lstStyle/>
          <a:p>
            <a:r>
              <a:rPr lang="en-AU" b="1" u="sng" dirty="0">
                <a:solidFill>
                  <a:srgbClr val="00ACA8"/>
                </a:solidFill>
              </a:rPr>
              <a:t>DETAILS</a:t>
            </a:r>
          </a:p>
          <a:p>
            <a:pPr marL="285750" indent="-285750">
              <a:buFont typeface="Arial" panose="020B0604020202020204" pitchFamily="34" charset="0"/>
              <a:buChar char="•"/>
            </a:pPr>
            <a:r>
              <a:rPr lang="en-AU" b="1" dirty="0"/>
              <a:t>Commercial Models:</a:t>
            </a:r>
          </a:p>
          <a:p>
            <a:pPr marL="742950" lvl="1" indent="-285750">
              <a:buFont typeface="Arial" panose="020B0604020202020204" pitchFamily="34" charset="0"/>
              <a:buChar char="•"/>
            </a:pPr>
            <a:r>
              <a:rPr lang="en-AU" dirty="0"/>
              <a:t>Alveolar</a:t>
            </a:r>
          </a:p>
          <a:p>
            <a:pPr marL="742950" lvl="1" indent="-285750">
              <a:buFont typeface="Arial" panose="020B0604020202020204" pitchFamily="34" charset="0"/>
              <a:buChar char="•"/>
            </a:pPr>
            <a:r>
              <a:rPr lang="en-AU" dirty="0"/>
              <a:t>Airway</a:t>
            </a:r>
          </a:p>
          <a:p>
            <a:pPr marL="285750" indent="-285750">
              <a:buFont typeface="Arial" panose="020B0604020202020204" pitchFamily="34" charset="0"/>
              <a:buChar char="•"/>
            </a:pPr>
            <a:r>
              <a:rPr lang="en-AU" b="1" dirty="0"/>
              <a:t>STEM cell-derived Models:</a:t>
            </a:r>
          </a:p>
          <a:p>
            <a:pPr marL="742950" lvl="1" indent="-285750">
              <a:buFont typeface="Arial" panose="020B0604020202020204" pitchFamily="34" charset="0"/>
              <a:buChar char="•"/>
            </a:pPr>
            <a:r>
              <a:rPr lang="en-AU" dirty="0"/>
              <a:t>Cardiomyocyte</a:t>
            </a:r>
          </a:p>
          <a:p>
            <a:pPr marL="742950" lvl="1" indent="-285750">
              <a:buFont typeface="Arial" panose="020B0604020202020204" pitchFamily="34" charset="0"/>
              <a:buChar char="•"/>
            </a:pPr>
            <a:r>
              <a:rPr lang="en-AU" dirty="0"/>
              <a:t>Nasal-Epithelial</a:t>
            </a:r>
          </a:p>
          <a:p>
            <a:pPr marL="285750" indent="-285750">
              <a:buFont typeface="Arial" panose="020B0604020202020204" pitchFamily="34" charset="0"/>
              <a:buChar char="•"/>
            </a:pPr>
            <a:r>
              <a:rPr lang="en-AU" b="1" dirty="0"/>
              <a:t>Virus: </a:t>
            </a:r>
            <a:r>
              <a:rPr lang="en-AU" dirty="0"/>
              <a:t>SARS-Covid2-delta variant</a:t>
            </a:r>
          </a:p>
          <a:p>
            <a:pPr marL="285750" indent="-285750">
              <a:buFont typeface="Arial" panose="020B0604020202020204" pitchFamily="34" charset="0"/>
              <a:buChar char="•"/>
            </a:pPr>
            <a:r>
              <a:rPr lang="en-AU" b="1" dirty="0"/>
              <a:t>Drug:</a:t>
            </a:r>
            <a:r>
              <a:rPr lang="en-AU" dirty="0"/>
              <a:t> Remdesivir</a:t>
            </a:r>
          </a:p>
        </p:txBody>
      </p:sp>
      <p:sp>
        <p:nvSpPr>
          <p:cNvPr id="8" name="TextBox 7">
            <a:extLst>
              <a:ext uri="{FF2B5EF4-FFF2-40B4-BE49-F238E27FC236}">
                <a16:creationId xmlns:a16="http://schemas.microsoft.com/office/drawing/2014/main" id="{76E735F9-DE0A-435C-80F5-87A145FF9CBB}"/>
              </a:ext>
            </a:extLst>
          </p:cNvPr>
          <p:cNvSpPr txBox="1"/>
          <p:nvPr/>
        </p:nvSpPr>
        <p:spPr>
          <a:xfrm>
            <a:off x="4883770" y="1690688"/>
            <a:ext cx="6470030" cy="1200329"/>
          </a:xfrm>
          <a:prstGeom prst="rect">
            <a:avLst/>
          </a:prstGeom>
          <a:noFill/>
        </p:spPr>
        <p:txBody>
          <a:bodyPr wrap="square">
            <a:spAutoFit/>
          </a:bodyPr>
          <a:lstStyle/>
          <a:p>
            <a:r>
              <a:rPr lang="en-AU" b="1" u="sng" dirty="0">
                <a:solidFill>
                  <a:srgbClr val="00ACA8"/>
                </a:solidFill>
              </a:rPr>
              <a:t>PURPOSE</a:t>
            </a:r>
          </a:p>
          <a:p>
            <a:pPr marL="285750" indent="-285750">
              <a:buFont typeface="Arial" panose="020B0604020202020204" pitchFamily="34" charset="0"/>
              <a:buChar char="•"/>
            </a:pPr>
            <a:r>
              <a:rPr lang="en-AU" dirty="0"/>
              <a:t>Validate </a:t>
            </a:r>
            <a:r>
              <a:rPr lang="en-AU" u="sng" dirty="0">
                <a:solidFill>
                  <a:srgbClr val="CB3323"/>
                </a:solidFill>
              </a:rPr>
              <a:t>use of tissue models </a:t>
            </a:r>
            <a:r>
              <a:rPr lang="en-AU" dirty="0"/>
              <a:t>in this context</a:t>
            </a:r>
          </a:p>
          <a:p>
            <a:pPr marL="285750" indent="-285750">
              <a:buFont typeface="Arial" panose="020B0604020202020204" pitchFamily="34" charset="0"/>
              <a:buChar char="•"/>
            </a:pPr>
            <a:r>
              <a:rPr lang="en-AU" dirty="0"/>
              <a:t>Use systems biology approach to </a:t>
            </a:r>
            <a:r>
              <a:rPr lang="en-AU" u="sng" dirty="0">
                <a:solidFill>
                  <a:srgbClr val="CB3323"/>
                </a:solidFill>
              </a:rPr>
              <a:t>study innate response in presence/absence of viral drug</a:t>
            </a:r>
          </a:p>
        </p:txBody>
      </p:sp>
      <p:sp>
        <p:nvSpPr>
          <p:cNvPr id="7" name="TextBox 6">
            <a:extLst>
              <a:ext uri="{FF2B5EF4-FFF2-40B4-BE49-F238E27FC236}">
                <a16:creationId xmlns:a16="http://schemas.microsoft.com/office/drawing/2014/main" id="{C50FC833-9454-F236-4F47-9B713088DEC0}"/>
              </a:ext>
            </a:extLst>
          </p:cNvPr>
          <p:cNvSpPr txBox="1"/>
          <p:nvPr/>
        </p:nvSpPr>
        <p:spPr>
          <a:xfrm>
            <a:off x="4883770" y="3197832"/>
            <a:ext cx="6470030" cy="2585323"/>
          </a:xfrm>
          <a:prstGeom prst="rect">
            <a:avLst/>
          </a:prstGeom>
          <a:noFill/>
        </p:spPr>
        <p:txBody>
          <a:bodyPr wrap="square">
            <a:spAutoFit/>
          </a:bodyPr>
          <a:lstStyle/>
          <a:p>
            <a:r>
              <a:rPr lang="en-AU" b="1" u="sng" dirty="0">
                <a:solidFill>
                  <a:srgbClr val="00ACA8"/>
                </a:solidFill>
              </a:rPr>
              <a:t>MOTIVATION &amp; IMPORTANCE</a:t>
            </a:r>
          </a:p>
          <a:p>
            <a:pPr marL="285750" indent="-285750">
              <a:buFont typeface="Arial" panose="020B0604020202020204" pitchFamily="34" charset="0"/>
              <a:buChar char="•"/>
            </a:pPr>
            <a:r>
              <a:rPr lang="en-AU" b="1" dirty="0"/>
              <a:t>Safe, effective and affordable therapeutics for Covid-19 are needed</a:t>
            </a:r>
          </a:p>
          <a:p>
            <a:pPr marL="742950" lvl="1" indent="-285750">
              <a:buFont typeface="Arial" panose="020B0604020202020204" pitchFamily="34" charset="0"/>
              <a:buChar char="•"/>
            </a:pPr>
            <a:r>
              <a:rPr lang="en-AU" dirty="0"/>
              <a:t>Unsure if current Covid-19 vaccines will also protect against future variants</a:t>
            </a:r>
          </a:p>
          <a:p>
            <a:pPr marL="742950" lvl="1" indent="-285750">
              <a:buFont typeface="Arial" panose="020B0604020202020204" pitchFamily="34" charset="0"/>
              <a:buChar char="•"/>
            </a:pPr>
            <a:r>
              <a:rPr lang="en-AU" dirty="0"/>
              <a:t>Global vaccine inequality</a:t>
            </a:r>
          </a:p>
          <a:p>
            <a:pPr marL="285750" indent="-285750">
              <a:buFont typeface="Arial" panose="020B0604020202020204" pitchFamily="34" charset="0"/>
              <a:buChar char="•"/>
            </a:pPr>
            <a:r>
              <a:rPr lang="en-AU" b="1" dirty="0"/>
              <a:t>Using 3D tissue models (</a:t>
            </a:r>
            <a:r>
              <a:rPr lang="en-AU" b="1" i="1" dirty="0"/>
              <a:t>ex vivo</a:t>
            </a:r>
            <a:r>
              <a:rPr lang="en-AU" b="1" dirty="0"/>
              <a:t>) = middle ground</a:t>
            </a:r>
          </a:p>
          <a:p>
            <a:pPr marL="742950" lvl="1" indent="-285750">
              <a:buFont typeface="Arial" panose="020B0604020202020204" pitchFamily="34" charset="0"/>
              <a:buChar char="•"/>
            </a:pPr>
            <a:r>
              <a:rPr lang="en-AU" i="1" u="sng" dirty="0"/>
              <a:t>In vitro</a:t>
            </a:r>
            <a:r>
              <a:rPr lang="en-AU" dirty="0"/>
              <a:t>: evaluation of antiviral efficacy = insufficient</a:t>
            </a:r>
          </a:p>
          <a:p>
            <a:pPr marL="742950" lvl="1" indent="-285750">
              <a:buFont typeface="Arial" panose="020B0604020202020204" pitchFamily="34" charset="0"/>
              <a:buChar char="•"/>
            </a:pPr>
            <a:r>
              <a:rPr lang="en-AU" i="1" u="sng" dirty="0"/>
              <a:t>In vivo</a:t>
            </a:r>
            <a:r>
              <a:rPr lang="en-AU" dirty="0"/>
              <a:t>: complex, costly financially &amp; time-wise</a:t>
            </a:r>
            <a:endParaRPr lang="en-AU" i="1" u="sng" dirty="0"/>
          </a:p>
        </p:txBody>
      </p:sp>
    </p:spTree>
    <p:extLst>
      <p:ext uri="{BB962C8B-B14F-4D97-AF65-F5344CB8AC3E}">
        <p14:creationId xmlns:p14="http://schemas.microsoft.com/office/powerpoint/2010/main" val="80327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cap="none" dirty="0" err="1"/>
              <a:t>sySTEMS</a:t>
            </a:r>
            <a:r>
              <a:rPr lang="en-AU" cap="none" dirty="0"/>
              <a:t> INITIATIVE – My Role</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3" name="TextBox 2">
            <a:extLst>
              <a:ext uri="{FF2B5EF4-FFF2-40B4-BE49-F238E27FC236}">
                <a16:creationId xmlns:a16="http://schemas.microsoft.com/office/drawing/2014/main" id="{39B27C81-C135-4834-8A92-8FB33146F572}"/>
              </a:ext>
            </a:extLst>
          </p:cNvPr>
          <p:cNvSpPr txBox="1"/>
          <p:nvPr/>
        </p:nvSpPr>
        <p:spPr>
          <a:xfrm>
            <a:off x="838198" y="1690688"/>
            <a:ext cx="5143499" cy="2862322"/>
          </a:xfrm>
          <a:prstGeom prst="rect">
            <a:avLst/>
          </a:prstGeom>
          <a:noFill/>
        </p:spPr>
        <p:txBody>
          <a:bodyPr wrap="square" rtlCol="0">
            <a:spAutoFit/>
          </a:bodyPr>
          <a:lstStyle/>
          <a:p>
            <a:r>
              <a:rPr lang="en-AU" b="1" u="sng" dirty="0">
                <a:solidFill>
                  <a:srgbClr val="CB3323"/>
                </a:solidFill>
              </a:rPr>
              <a:t>VARIABLES</a:t>
            </a:r>
          </a:p>
          <a:p>
            <a:pPr marL="285750" indent="-285750">
              <a:buFont typeface="Arial" panose="020B0604020202020204" pitchFamily="34" charset="0"/>
              <a:buChar char="•"/>
            </a:pPr>
            <a:r>
              <a:rPr lang="en-AU" b="1" dirty="0"/>
              <a:t>Model: </a:t>
            </a:r>
            <a:r>
              <a:rPr lang="en-AU" dirty="0"/>
              <a:t>Alveolar, Airway</a:t>
            </a:r>
            <a:r>
              <a:rPr lang="en-AU" b="1" dirty="0"/>
              <a:t>, </a:t>
            </a:r>
            <a:r>
              <a:rPr lang="en-AU" dirty="0"/>
              <a:t>Nasal, Cardiomyocyte</a:t>
            </a:r>
          </a:p>
          <a:p>
            <a:pPr marL="285750" indent="-285750">
              <a:buFont typeface="Arial" panose="020B0604020202020204" pitchFamily="34" charset="0"/>
              <a:buChar char="•"/>
            </a:pPr>
            <a:r>
              <a:rPr lang="en-AU" b="1" dirty="0"/>
              <a:t>Treatment:</a:t>
            </a:r>
            <a:r>
              <a:rPr lang="en-AU" dirty="0"/>
              <a:t> Mock, Drug, Virus, Therapy</a:t>
            </a:r>
            <a:endParaRPr lang="en-AU" b="1" dirty="0"/>
          </a:p>
          <a:p>
            <a:pPr marL="285750" indent="-285750">
              <a:buFont typeface="Arial" panose="020B0604020202020204" pitchFamily="34" charset="0"/>
              <a:buChar char="•"/>
            </a:pPr>
            <a:r>
              <a:rPr lang="en-AU" b="1" dirty="0"/>
              <a:t>Day:</a:t>
            </a:r>
            <a:r>
              <a:rPr lang="en-AU" dirty="0"/>
              <a:t> 1, 2, 3, 4</a:t>
            </a:r>
          </a:p>
          <a:p>
            <a:pPr marL="285750" indent="-285750">
              <a:buFont typeface="Arial" panose="020B0604020202020204" pitchFamily="34" charset="0"/>
              <a:buChar char="•"/>
            </a:pPr>
            <a:endParaRPr lang="en-AU" dirty="0"/>
          </a:p>
          <a:p>
            <a:r>
              <a:rPr lang="en-AU" b="1" u="sng" dirty="0">
                <a:solidFill>
                  <a:srgbClr val="CB3323"/>
                </a:solidFill>
              </a:rPr>
              <a:t>RESPONSIBILITIES &amp; TASKS</a:t>
            </a:r>
          </a:p>
          <a:p>
            <a:pPr marL="285750" indent="-285750">
              <a:buFont typeface="Arial" panose="020B0604020202020204" pitchFamily="34" charset="0"/>
              <a:buChar char="•"/>
            </a:pPr>
            <a:r>
              <a:rPr lang="en-AU" dirty="0"/>
              <a:t>Work with data in R (in form of gene counts)</a:t>
            </a:r>
          </a:p>
          <a:p>
            <a:pPr marL="285750" indent="-285750">
              <a:buFont typeface="Arial" panose="020B0604020202020204" pitchFamily="34" charset="0"/>
              <a:buChar char="•"/>
            </a:pPr>
            <a:r>
              <a:rPr lang="en-AU" dirty="0"/>
              <a:t>Visualise differential gene expression</a:t>
            </a:r>
          </a:p>
          <a:p>
            <a:pPr marL="285750" indent="-285750">
              <a:buFont typeface="Arial" panose="020B0604020202020204" pitchFamily="34" charset="0"/>
              <a:buChar char="•"/>
            </a:pPr>
            <a:r>
              <a:rPr lang="en-AU" dirty="0"/>
              <a:t>Complete KEGG pathway analysis</a:t>
            </a:r>
          </a:p>
          <a:p>
            <a:pPr marL="285750" indent="-285750">
              <a:buFont typeface="Arial" panose="020B0604020202020204" pitchFamily="34" charset="0"/>
              <a:buChar char="•"/>
            </a:pPr>
            <a:r>
              <a:rPr lang="en-AU" dirty="0"/>
              <a:t>Contribute to writing 2 research papers</a:t>
            </a:r>
          </a:p>
        </p:txBody>
      </p:sp>
      <p:sp>
        <p:nvSpPr>
          <p:cNvPr id="8" name="TextBox 7">
            <a:extLst>
              <a:ext uri="{FF2B5EF4-FFF2-40B4-BE49-F238E27FC236}">
                <a16:creationId xmlns:a16="http://schemas.microsoft.com/office/drawing/2014/main" id="{76E735F9-DE0A-435C-80F5-87A145FF9CBB}"/>
              </a:ext>
            </a:extLst>
          </p:cNvPr>
          <p:cNvSpPr txBox="1"/>
          <p:nvPr/>
        </p:nvSpPr>
        <p:spPr>
          <a:xfrm>
            <a:off x="6210300" y="1690688"/>
            <a:ext cx="5143499" cy="3693319"/>
          </a:xfrm>
          <a:prstGeom prst="rect">
            <a:avLst/>
          </a:prstGeom>
          <a:noFill/>
        </p:spPr>
        <p:txBody>
          <a:bodyPr wrap="square">
            <a:spAutoFit/>
          </a:bodyPr>
          <a:lstStyle/>
          <a:p>
            <a:r>
              <a:rPr lang="en-AU" b="1" u="sng" dirty="0">
                <a:solidFill>
                  <a:srgbClr val="CB3323"/>
                </a:solidFill>
              </a:rPr>
              <a:t>COMPARISONS</a:t>
            </a:r>
          </a:p>
          <a:p>
            <a:r>
              <a:rPr lang="en-AU" b="1" i="1" dirty="0"/>
              <a:t>“Within-model” comparisons</a:t>
            </a:r>
          </a:p>
          <a:p>
            <a:pPr marL="285750" indent="-285750">
              <a:buFont typeface="Arial" panose="020B0604020202020204" pitchFamily="34" charset="0"/>
              <a:buChar char="•"/>
            </a:pPr>
            <a:r>
              <a:rPr lang="en-AU" dirty="0"/>
              <a:t>Holding </a:t>
            </a:r>
            <a:r>
              <a:rPr lang="en-AU" b="1" dirty="0">
                <a:solidFill>
                  <a:srgbClr val="00ACA8"/>
                </a:solidFill>
              </a:rPr>
              <a:t>model</a:t>
            </a:r>
            <a:r>
              <a:rPr lang="en-AU" dirty="0">
                <a:solidFill>
                  <a:srgbClr val="00ACA8"/>
                </a:solidFill>
              </a:rPr>
              <a:t> and </a:t>
            </a:r>
            <a:r>
              <a:rPr lang="en-AU" b="1" dirty="0">
                <a:solidFill>
                  <a:srgbClr val="00ACA8"/>
                </a:solidFill>
              </a:rPr>
              <a:t>day</a:t>
            </a:r>
            <a:r>
              <a:rPr lang="en-AU" dirty="0">
                <a:solidFill>
                  <a:srgbClr val="00ACA8"/>
                </a:solidFill>
              </a:rPr>
              <a:t> </a:t>
            </a:r>
            <a:r>
              <a:rPr lang="en-AU" u="sng" dirty="0">
                <a:solidFill>
                  <a:srgbClr val="00ACA8"/>
                </a:solidFill>
              </a:rPr>
              <a:t>constant</a:t>
            </a:r>
            <a:r>
              <a:rPr lang="en-AU" dirty="0"/>
              <a:t>, look at </a:t>
            </a:r>
            <a:r>
              <a:rPr lang="en-AU" u="sng" dirty="0"/>
              <a:t>differential gene expression</a:t>
            </a:r>
            <a:r>
              <a:rPr lang="en-AU" dirty="0"/>
              <a:t> between </a:t>
            </a:r>
            <a:r>
              <a:rPr lang="en-AU" b="1" dirty="0">
                <a:solidFill>
                  <a:srgbClr val="FCA342"/>
                </a:solidFill>
              </a:rPr>
              <a:t>treatments</a:t>
            </a:r>
          </a:p>
          <a:p>
            <a:pPr marL="285750" indent="-285750">
              <a:buFont typeface="Arial" panose="020B0604020202020204" pitchFamily="34" charset="0"/>
              <a:buChar char="•"/>
            </a:pPr>
            <a:r>
              <a:rPr lang="en-AU" dirty="0"/>
              <a:t>Holding </a:t>
            </a:r>
            <a:r>
              <a:rPr lang="en-AU" b="1" dirty="0">
                <a:solidFill>
                  <a:srgbClr val="00ACA8"/>
                </a:solidFill>
              </a:rPr>
              <a:t>model</a:t>
            </a:r>
            <a:r>
              <a:rPr lang="en-AU" dirty="0">
                <a:solidFill>
                  <a:srgbClr val="00ACA8"/>
                </a:solidFill>
              </a:rPr>
              <a:t> and </a:t>
            </a:r>
            <a:r>
              <a:rPr lang="en-AU" b="1" dirty="0">
                <a:solidFill>
                  <a:srgbClr val="00ACA8"/>
                </a:solidFill>
              </a:rPr>
              <a:t>treatment</a:t>
            </a:r>
            <a:r>
              <a:rPr lang="en-AU" dirty="0">
                <a:solidFill>
                  <a:srgbClr val="00ACA8"/>
                </a:solidFill>
              </a:rPr>
              <a:t> </a:t>
            </a:r>
            <a:r>
              <a:rPr lang="en-AU" u="sng" dirty="0">
                <a:solidFill>
                  <a:srgbClr val="00ACA8"/>
                </a:solidFill>
              </a:rPr>
              <a:t>constant</a:t>
            </a:r>
            <a:r>
              <a:rPr lang="en-AU" dirty="0"/>
              <a:t>, look at </a:t>
            </a:r>
            <a:r>
              <a:rPr lang="en-AU" u="sng" dirty="0"/>
              <a:t>differential gene expression</a:t>
            </a:r>
            <a:r>
              <a:rPr lang="en-AU" dirty="0"/>
              <a:t> between </a:t>
            </a:r>
            <a:r>
              <a:rPr lang="en-AU" b="1" dirty="0">
                <a:solidFill>
                  <a:srgbClr val="FCA342"/>
                </a:solidFill>
              </a:rPr>
              <a:t>days</a:t>
            </a:r>
            <a:endParaRPr lang="en-AU" u="sng" dirty="0">
              <a:solidFill>
                <a:srgbClr val="FCA342"/>
              </a:solidFill>
            </a:endParaRPr>
          </a:p>
          <a:p>
            <a:pPr marL="285750" indent="-285750">
              <a:buFont typeface="Arial" panose="020B0604020202020204" pitchFamily="34" charset="0"/>
              <a:buChar char="•"/>
            </a:pPr>
            <a:endParaRPr lang="en-AU" dirty="0"/>
          </a:p>
          <a:p>
            <a:r>
              <a:rPr lang="en-AU" b="1" i="1" dirty="0"/>
              <a:t>“Between-model” comparisons</a:t>
            </a:r>
          </a:p>
          <a:p>
            <a:pPr marL="285750" indent="-285750">
              <a:buFont typeface="Arial" panose="020B0604020202020204" pitchFamily="34" charset="0"/>
              <a:buChar char="•"/>
            </a:pPr>
            <a:r>
              <a:rPr lang="en-AU" dirty="0"/>
              <a:t>Holding </a:t>
            </a:r>
            <a:r>
              <a:rPr lang="en-AU" b="1" dirty="0">
                <a:solidFill>
                  <a:srgbClr val="00ACA8"/>
                </a:solidFill>
              </a:rPr>
              <a:t>treatment</a:t>
            </a:r>
            <a:r>
              <a:rPr lang="en-AU" dirty="0">
                <a:solidFill>
                  <a:srgbClr val="00ACA8"/>
                </a:solidFill>
              </a:rPr>
              <a:t> and </a:t>
            </a:r>
            <a:r>
              <a:rPr lang="en-AU" b="1" dirty="0">
                <a:solidFill>
                  <a:srgbClr val="00ACA8"/>
                </a:solidFill>
              </a:rPr>
              <a:t>day </a:t>
            </a:r>
            <a:r>
              <a:rPr lang="en-AU" u="sng" dirty="0">
                <a:solidFill>
                  <a:srgbClr val="00ACA8"/>
                </a:solidFill>
              </a:rPr>
              <a:t>constant</a:t>
            </a:r>
            <a:r>
              <a:rPr lang="en-AU" dirty="0"/>
              <a:t>, look at </a:t>
            </a:r>
            <a:r>
              <a:rPr lang="en-AU" u="sng" dirty="0"/>
              <a:t>differential gene expression</a:t>
            </a:r>
            <a:r>
              <a:rPr lang="en-AU" dirty="0"/>
              <a:t> between </a:t>
            </a:r>
            <a:r>
              <a:rPr lang="en-AU" b="1" dirty="0">
                <a:solidFill>
                  <a:srgbClr val="FCA342"/>
                </a:solidFill>
              </a:rPr>
              <a:t>models</a:t>
            </a:r>
            <a:endParaRPr lang="en-AU" dirty="0">
              <a:solidFill>
                <a:srgbClr val="FCA342"/>
              </a:solidFill>
            </a:endParaRPr>
          </a:p>
          <a:p>
            <a:endParaRPr lang="en-AU" b="1" dirty="0"/>
          </a:p>
          <a:p>
            <a:r>
              <a:rPr lang="en-AU" b="1" u="sng" dirty="0">
                <a:solidFill>
                  <a:srgbClr val="CB3323"/>
                </a:solidFill>
              </a:rPr>
              <a:t>RESULTS . . .</a:t>
            </a:r>
          </a:p>
        </p:txBody>
      </p:sp>
    </p:spTree>
    <p:extLst>
      <p:ext uri="{BB962C8B-B14F-4D97-AF65-F5344CB8AC3E}">
        <p14:creationId xmlns:p14="http://schemas.microsoft.com/office/powerpoint/2010/main" val="25585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25</a:t>
            </a:fld>
            <a:endParaRPr lang="en-US" dirty="0"/>
          </a:p>
        </p:txBody>
      </p:sp>
      <p:pic>
        <p:nvPicPr>
          <p:cNvPr id="3" name="Picture 2">
            <a:extLst>
              <a:ext uri="{FF2B5EF4-FFF2-40B4-BE49-F238E27FC236}">
                <a16:creationId xmlns:a16="http://schemas.microsoft.com/office/drawing/2014/main" id="{341D9FDC-D8D0-44E7-811A-AA27A61BF407}"/>
              </a:ext>
            </a:extLst>
          </p:cNvPr>
          <p:cNvPicPr>
            <a:picLocks noChangeAspect="1"/>
          </p:cNvPicPr>
          <p:nvPr/>
        </p:nvPicPr>
        <p:blipFill>
          <a:blip r:embed="rId3"/>
          <a:stretch>
            <a:fillRect/>
          </a:stretch>
        </p:blipFill>
        <p:spPr>
          <a:xfrm>
            <a:off x="838200" y="1361249"/>
            <a:ext cx="4936481" cy="5096521"/>
          </a:xfrm>
          <a:prstGeom prst="rect">
            <a:avLst/>
          </a:prstGeom>
        </p:spPr>
      </p:pic>
      <p:pic>
        <p:nvPicPr>
          <p:cNvPr id="9" name="Picture 8">
            <a:extLst>
              <a:ext uri="{FF2B5EF4-FFF2-40B4-BE49-F238E27FC236}">
                <a16:creationId xmlns:a16="http://schemas.microsoft.com/office/drawing/2014/main" id="{21131252-4D0B-4E66-9B49-0B3F19051473}"/>
              </a:ext>
            </a:extLst>
          </p:cNvPr>
          <p:cNvPicPr>
            <a:picLocks noChangeAspect="1"/>
          </p:cNvPicPr>
          <p:nvPr/>
        </p:nvPicPr>
        <p:blipFill>
          <a:blip r:embed="rId4"/>
          <a:stretch>
            <a:fillRect/>
          </a:stretch>
        </p:blipFill>
        <p:spPr>
          <a:xfrm>
            <a:off x="6417319" y="1361250"/>
            <a:ext cx="4936481" cy="5096521"/>
          </a:xfrm>
          <a:prstGeom prst="rect">
            <a:avLst/>
          </a:prstGeom>
        </p:spPr>
      </p:pic>
      <p:sp>
        <p:nvSpPr>
          <p:cNvPr id="2" name="Title 1">
            <a:extLst>
              <a:ext uri="{FF2B5EF4-FFF2-40B4-BE49-F238E27FC236}">
                <a16:creationId xmlns:a16="http://schemas.microsoft.com/office/drawing/2014/main" id="{49867AFA-E7EB-7E01-C3F7-C87F33F8F1F5}"/>
              </a:ext>
            </a:extLst>
          </p:cNvPr>
          <p:cNvSpPr>
            <a:spLocks noGrp="1"/>
          </p:cNvSpPr>
          <p:nvPr>
            <p:ph type="title"/>
          </p:nvPr>
        </p:nvSpPr>
        <p:spPr>
          <a:xfrm>
            <a:off x="838200" y="365125"/>
            <a:ext cx="10515600" cy="1325563"/>
          </a:xfrm>
        </p:spPr>
        <p:txBody>
          <a:bodyPr/>
          <a:lstStyle/>
          <a:p>
            <a:r>
              <a:rPr lang="en-AU" dirty="0"/>
              <a:t>VOLCANO PLOTS</a:t>
            </a:r>
          </a:p>
        </p:txBody>
      </p:sp>
      <p:sp>
        <p:nvSpPr>
          <p:cNvPr id="7" name="Oval 6">
            <a:extLst>
              <a:ext uri="{FF2B5EF4-FFF2-40B4-BE49-F238E27FC236}">
                <a16:creationId xmlns:a16="http://schemas.microsoft.com/office/drawing/2014/main" id="{F7269E20-8CAF-97BD-54E3-93E6526CAFA7}"/>
              </a:ext>
            </a:extLst>
          </p:cNvPr>
          <p:cNvSpPr/>
          <p:nvPr/>
        </p:nvSpPr>
        <p:spPr>
          <a:xfrm>
            <a:off x="1387011" y="1592493"/>
            <a:ext cx="621587" cy="287677"/>
          </a:xfrm>
          <a:prstGeom prst="ellipse">
            <a:avLst/>
          </a:prstGeom>
          <a:noFill/>
          <a:ln w="28575">
            <a:solidFill>
              <a:srgbClr val="6D19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9C3F5B9C-47E3-4CFD-0A42-B5B27533AB73}"/>
              </a:ext>
            </a:extLst>
          </p:cNvPr>
          <p:cNvSpPr/>
          <p:nvPr/>
        </p:nvSpPr>
        <p:spPr>
          <a:xfrm>
            <a:off x="6928206" y="1592492"/>
            <a:ext cx="1018855" cy="287678"/>
          </a:xfrm>
          <a:prstGeom prst="ellipse">
            <a:avLst/>
          </a:prstGeom>
          <a:noFill/>
          <a:ln w="28575">
            <a:solidFill>
              <a:srgbClr val="6D19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05242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323851" y="365692"/>
            <a:ext cx="1866900" cy="2282824"/>
          </a:xfrm>
        </p:spPr>
        <p:txBody>
          <a:bodyPr>
            <a:normAutofit/>
          </a:bodyPr>
          <a:lstStyle/>
          <a:p>
            <a:r>
              <a:rPr lang="en-AU" dirty="0"/>
              <a:t>KEGG PATHWAY ANALYSIS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26</a:t>
            </a:fld>
            <a:endParaRPr lang="en-US" dirty="0"/>
          </a:p>
        </p:txBody>
      </p:sp>
      <p:pic>
        <p:nvPicPr>
          <p:cNvPr id="10" name="Picture 9" descr="Diagram&#10;&#10;Description automatically generated">
            <a:extLst>
              <a:ext uri="{FF2B5EF4-FFF2-40B4-BE49-F238E27FC236}">
                <a16:creationId xmlns:a16="http://schemas.microsoft.com/office/drawing/2014/main" id="{19D44908-D7FF-462C-8D0A-83E8A8BC080E}"/>
              </a:ext>
            </a:extLst>
          </p:cNvPr>
          <p:cNvPicPr>
            <a:picLocks noChangeAspect="1"/>
          </p:cNvPicPr>
          <p:nvPr/>
        </p:nvPicPr>
        <p:blipFill>
          <a:blip r:embed="rId3"/>
          <a:stretch>
            <a:fillRect/>
          </a:stretch>
        </p:blipFill>
        <p:spPr>
          <a:xfrm>
            <a:off x="2285999" y="175234"/>
            <a:ext cx="9473977" cy="6254141"/>
          </a:xfrm>
          <a:prstGeom prst="rect">
            <a:avLst/>
          </a:prstGeom>
        </p:spPr>
      </p:pic>
      <p:sp>
        <p:nvSpPr>
          <p:cNvPr id="12" name="Oval 11">
            <a:extLst>
              <a:ext uri="{FF2B5EF4-FFF2-40B4-BE49-F238E27FC236}">
                <a16:creationId xmlns:a16="http://schemas.microsoft.com/office/drawing/2014/main" id="{3805A5C2-C2EA-4899-A2CB-9E2291E7CE6D}"/>
              </a:ext>
            </a:extLst>
          </p:cNvPr>
          <p:cNvSpPr/>
          <p:nvPr/>
        </p:nvSpPr>
        <p:spPr>
          <a:xfrm>
            <a:off x="5981699" y="3709149"/>
            <a:ext cx="552451" cy="22551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tar: 5 Points 6">
            <a:extLst>
              <a:ext uri="{FF2B5EF4-FFF2-40B4-BE49-F238E27FC236}">
                <a16:creationId xmlns:a16="http://schemas.microsoft.com/office/drawing/2014/main" id="{BCB5A117-348F-4856-A22E-F795C12CC4A3}"/>
              </a:ext>
            </a:extLst>
          </p:cNvPr>
          <p:cNvSpPr/>
          <p:nvPr/>
        </p:nvSpPr>
        <p:spPr>
          <a:xfrm>
            <a:off x="6267451" y="1069975"/>
            <a:ext cx="152400" cy="144463"/>
          </a:xfrm>
          <a:prstGeom prst="star5">
            <a:avLst/>
          </a:prstGeom>
          <a:solidFill>
            <a:srgbClr val="CB3323"/>
          </a:solidFill>
          <a:ln>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Star: 5 Points 12">
            <a:extLst>
              <a:ext uri="{FF2B5EF4-FFF2-40B4-BE49-F238E27FC236}">
                <a16:creationId xmlns:a16="http://schemas.microsoft.com/office/drawing/2014/main" id="{CB822BB2-D9A7-42C6-932F-D32F07C04595}"/>
              </a:ext>
            </a:extLst>
          </p:cNvPr>
          <p:cNvSpPr/>
          <p:nvPr/>
        </p:nvSpPr>
        <p:spPr>
          <a:xfrm>
            <a:off x="5114925" y="3429000"/>
            <a:ext cx="152400" cy="144463"/>
          </a:xfrm>
          <a:prstGeom prst="star5">
            <a:avLst/>
          </a:prstGeom>
          <a:solidFill>
            <a:srgbClr val="CB3323"/>
          </a:solidFill>
          <a:ln>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Star: 5 Points 13">
            <a:extLst>
              <a:ext uri="{FF2B5EF4-FFF2-40B4-BE49-F238E27FC236}">
                <a16:creationId xmlns:a16="http://schemas.microsoft.com/office/drawing/2014/main" id="{37053178-D7FB-4BB7-9485-2637A8D67FB9}"/>
              </a:ext>
            </a:extLst>
          </p:cNvPr>
          <p:cNvSpPr/>
          <p:nvPr/>
        </p:nvSpPr>
        <p:spPr>
          <a:xfrm>
            <a:off x="3771900" y="5599341"/>
            <a:ext cx="152400" cy="144463"/>
          </a:xfrm>
          <a:prstGeom prst="star5">
            <a:avLst/>
          </a:prstGeom>
          <a:solidFill>
            <a:srgbClr val="CB3323"/>
          </a:solidFill>
          <a:ln>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Star: 5 Points 14">
            <a:extLst>
              <a:ext uri="{FF2B5EF4-FFF2-40B4-BE49-F238E27FC236}">
                <a16:creationId xmlns:a16="http://schemas.microsoft.com/office/drawing/2014/main" id="{3168B7BF-424A-4BBB-81FB-BCDD6714D825}"/>
              </a:ext>
            </a:extLst>
          </p:cNvPr>
          <p:cNvSpPr/>
          <p:nvPr/>
        </p:nvSpPr>
        <p:spPr>
          <a:xfrm>
            <a:off x="9658352" y="4827022"/>
            <a:ext cx="152400" cy="144463"/>
          </a:xfrm>
          <a:prstGeom prst="star5">
            <a:avLst/>
          </a:prstGeom>
          <a:solidFill>
            <a:srgbClr val="CB3323"/>
          </a:solidFill>
          <a:ln>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Star: 5 Points 15">
            <a:extLst>
              <a:ext uri="{FF2B5EF4-FFF2-40B4-BE49-F238E27FC236}">
                <a16:creationId xmlns:a16="http://schemas.microsoft.com/office/drawing/2014/main" id="{3464EB7E-640C-4CB8-A0C8-6AF4B4964A43}"/>
              </a:ext>
            </a:extLst>
          </p:cNvPr>
          <p:cNvSpPr/>
          <p:nvPr/>
        </p:nvSpPr>
        <p:spPr>
          <a:xfrm>
            <a:off x="9658352" y="4985999"/>
            <a:ext cx="152400" cy="144463"/>
          </a:xfrm>
          <a:prstGeom prst="star5">
            <a:avLst/>
          </a:prstGeom>
          <a:solidFill>
            <a:srgbClr val="CB3323"/>
          </a:solidFill>
          <a:ln>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Star: 5 Points 16">
            <a:extLst>
              <a:ext uri="{FF2B5EF4-FFF2-40B4-BE49-F238E27FC236}">
                <a16:creationId xmlns:a16="http://schemas.microsoft.com/office/drawing/2014/main" id="{4A13240E-BD6A-48E1-AB03-DFA74E68EE8A}"/>
              </a:ext>
            </a:extLst>
          </p:cNvPr>
          <p:cNvSpPr/>
          <p:nvPr/>
        </p:nvSpPr>
        <p:spPr>
          <a:xfrm>
            <a:off x="558364" y="5294541"/>
            <a:ext cx="237357" cy="219575"/>
          </a:xfrm>
          <a:prstGeom prst="star5">
            <a:avLst/>
          </a:prstGeom>
          <a:solidFill>
            <a:srgbClr val="CB3323"/>
          </a:solidFill>
          <a:ln>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6C069EED-BCA1-414E-A5FD-882E480F655A}"/>
              </a:ext>
            </a:extLst>
          </p:cNvPr>
          <p:cNvSpPr/>
          <p:nvPr/>
        </p:nvSpPr>
        <p:spPr>
          <a:xfrm>
            <a:off x="10893533" y="3664743"/>
            <a:ext cx="552451" cy="24862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Star: 5 Points 26">
            <a:extLst>
              <a:ext uri="{FF2B5EF4-FFF2-40B4-BE49-F238E27FC236}">
                <a16:creationId xmlns:a16="http://schemas.microsoft.com/office/drawing/2014/main" id="{9630B330-F2EE-46AC-A091-D4E23D20F4F0}"/>
              </a:ext>
            </a:extLst>
          </p:cNvPr>
          <p:cNvSpPr/>
          <p:nvPr/>
        </p:nvSpPr>
        <p:spPr>
          <a:xfrm>
            <a:off x="7022987" y="5462815"/>
            <a:ext cx="152400" cy="144463"/>
          </a:xfrm>
          <a:prstGeom prst="star5">
            <a:avLst/>
          </a:prstGeom>
          <a:solidFill>
            <a:srgbClr val="CB3323"/>
          </a:solidFill>
          <a:ln>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Star: 5 Points 27">
            <a:extLst>
              <a:ext uri="{FF2B5EF4-FFF2-40B4-BE49-F238E27FC236}">
                <a16:creationId xmlns:a16="http://schemas.microsoft.com/office/drawing/2014/main" id="{5B1746C1-587B-468E-8C51-686E7C114D0A}"/>
              </a:ext>
            </a:extLst>
          </p:cNvPr>
          <p:cNvSpPr/>
          <p:nvPr/>
        </p:nvSpPr>
        <p:spPr>
          <a:xfrm>
            <a:off x="7022987" y="5294541"/>
            <a:ext cx="152400" cy="144463"/>
          </a:xfrm>
          <a:prstGeom prst="star5">
            <a:avLst/>
          </a:prstGeom>
          <a:solidFill>
            <a:srgbClr val="CB3323"/>
          </a:solidFill>
          <a:ln>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536DC70A-BCFE-4532-88DA-9A6116EAEDE1}"/>
              </a:ext>
            </a:extLst>
          </p:cNvPr>
          <p:cNvSpPr/>
          <p:nvPr/>
        </p:nvSpPr>
        <p:spPr>
          <a:xfrm>
            <a:off x="515884" y="5802487"/>
            <a:ext cx="322316" cy="2195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Freeform: Shape 7">
            <a:extLst>
              <a:ext uri="{FF2B5EF4-FFF2-40B4-BE49-F238E27FC236}">
                <a16:creationId xmlns:a16="http://schemas.microsoft.com/office/drawing/2014/main" id="{137872CE-776C-4A56-BB5E-FF5DBFEE8835}"/>
              </a:ext>
            </a:extLst>
          </p:cNvPr>
          <p:cNvSpPr/>
          <p:nvPr/>
        </p:nvSpPr>
        <p:spPr>
          <a:xfrm>
            <a:off x="10607466" y="5439004"/>
            <a:ext cx="1124583" cy="398335"/>
          </a:xfrm>
          <a:custGeom>
            <a:avLst/>
            <a:gdLst>
              <a:gd name="connsiteX0" fmla="*/ 57150 w 1124583"/>
              <a:gd name="connsiteY0" fmla="*/ 171450 h 371475"/>
              <a:gd name="connsiteX1" fmla="*/ 76200 w 1124583"/>
              <a:gd name="connsiteY1" fmla="*/ 361950 h 371475"/>
              <a:gd name="connsiteX2" fmla="*/ 104775 w 1124583"/>
              <a:gd name="connsiteY2" fmla="*/ 371475 h 371475"/>
              <a:gd name="connsiteX3" fmla="*/ 466725 w 1124583"/>
              <a:gd name="connsiteY3" fmla="*/ 361950 h 371475"/>
              <a:gd name="connsiteX4" fmla="*/ 504825 w 1124583"/>
              <a:gd name="connsiteY4" fmla="*/ 238125 h 371475"/>
              <a:gd name="connsiteX5" fmla="*/ 561975 w 1124583"/>
              <a:gd name="connsiteY5" fmla="*/ 190500 h 371475"/>
              <a:gd name="connsiteX6" fmla="*/ 1095375 w 1124583"/>
              <a:gd name="connsiteY6" fmla="*/ 180975 h 371475"/>
              <a:gd name="connsiteX7" fmla="*/ 1123950 w 1124583"/>
              <a:gd name="connsiteY7" fmla="*/ 95250 h 371475"/>
              <a:gd name="connsiteX8" fmla="*/ 1057275 w 1124583"/>
              <a:gd name="connsiteY8" fmla="*/ 9525 h 371475"/>
              <a:gd name="connsiteX9" fmla="*/ 466725 w 1124583"/>
              <a:gd name="connsiteY9" fmla="*/ 0 h 371475"/>
              <a:gd name="connsiteX10" fmla="*/ 409575 w 1124583"/>
              <a:gd name="connsiteY10" fmla="*/ 9525 h 371475"/>
              <a:gd name="connsiteX11" fmla="*/ 400050 w 1124583"/>
              <a:gd name="connsiteY11" fmla="*/ 66675 h 371475"/>
              <a:gd name="connsiteX12" fmla="*/ 371475 w 1124583"/>
              <a:gd name="connsiteY12" fmla="*/ 114300 h 371475"/>
              <a:gd name="connsiteX13" fmla="*/ 304800 w 1124583"/>
              <a:gd name="connsiteY13" fmla="*/ 161925 h 371475"/>
              <a:gd name="connsiteX14" fmla="*/ 0 w 1124583"/>
              <a:gd name="connsiteY14" fmla="*/ 17145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4583" h="371475">
                <a:moveTo>
                  <a:pt x="57150" y="171450"/>
                </a:moveTo>
                <a:cubicBezTo>
                  <a:pt x="63500" y="234950"/>
                  <a:pt x="61419" y="299869"/>
                  <a:pt x="76200" y="361950"/>
                </a:cubicBezTo>
                <a:cubicBezTo>
                  <a:pt x="78526" y="371717"/>
                  <a:pt x="94735" y="371475"/>
                  <a:pt x="104775" y="371475"/>
                </a:cubicBezTo>
                <a:cubicBezTo>
                  <a:pt x="225467" y="371475"/>
                  <a:pt x="346075" y="365125"/>
                  <a:pt x="466725" y="361950"/>
                </a:cubicBezTo>
                <a:cubicBezTo>
                  <a:pt x="532586" y="318043"/>
                  <a:pt x="469430" y="370856"/>
                  <a:pt x="504825" y="238125"/>
                </a:cubicBezTo>
                <a:cubicBezTo>
                  <a:pt x="511364" y="213603"/>
                  <a:pt x="536086" y="191378"/>
                  <a:pt x="561975" y="190500"/>
                </a:cubicBezTo>
                <a:cubicBezTo>
                  <a:pt x="739701" y="184475"/>
                  <a:pt x="917575" y="184150"/>
                  <a:pt x="1095375" y="180975"/>
                </a:cubicBezTo>
                <a:cubicBezTo>
                  <a:pt x="1106820" y="158085"/>
                  <a:pt x="1128566" y="122947"/>
                  <a:pt x="1123950" y="95250"/>
                </a:cubicBezTo>
                <a:cubicBezTo>
                  <a:pt x="1118586" y="63066"/>
                  <a:pt x="1100088" y="11471"/>
                  <a:pt x="1057275" y="9525"/>
                </a:cubicBezTo>
                <a:cubicBezTo>
                  <a:pt x="860602" y="585"/>
                  <a:pt x="663575" y="3175"/>
                  <a:pt x="466725" y="0"/>
                </a:cubicBezTo>
                <a:cubicBezTo>
                  <a:pt x="447675" y="3175"/>
                  <a:pt x="423231" y="-4131"/>
                  <a:pt x="409575" y="9525"/>
                </a:cubicBezTo>
                <a:cubicBezTo>
                  <a:pt x="395919" y="23181"/>
                  <a:pt x="406650" y="48525"/>
                  <a:pt x="400050" y="66675"/>
                </a:cubicBezTo>
                <a:cubicBezTo>
                  <a:pt x="393723" y="84074"/>
                  <a:pt x="382841" y="99687"/>
                  <a:pt x="371475" y="114300"/>
                </a:cubicBezTo>
                <a:cubicBezTo>
                  <a:pt x="355130" y="135314"/>
                  <a:pt x="334283" y="160240"/>
                  <a:pt x="304800" y="161925"/>
                </a:cubicBezTo>
                <a:cubicBezTo>
                  <a:pt x="203316" y="167724"/>
                  <a:pt x="0" y="171450"/>
                  <a:pt x="0" y="1714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Content Placeholder 10">
            <a:extLst>
              <a:ext uri="{FF2B5EF4-FFF2-40B4-BE49-F238E27FC236}">
                <a16:creationId xmlns:a16="http://schemas.microsoft.com/office/drawing/2014/main" id="{38D30F12-D25A-4210-BC38-464A62BDFDB6}"/>
              </a:ext>
            </a:extLst>
          </p:cNvPr>
          <p:cNvSpPr txBox="1">
            <a:spLocks/>
          </p:cNvSpPr>
          <p:nvPr/>
        </p:nvSpPr>
        <p:spPr>
          <a:xfrm>
            <a:off x="951267" y="5043947"/>
            <a:ext cx="1179185" cy="12552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Always differentially expressed</a:t>
            </a:r>
          </a:p>
          <a:p>
            <a:pPr marL="0" indent="0">
              <a:buNone/>
            </a:pPr>
            <a:r>
              <a:rPr lang="en-AU" sz="1400" dirty="0"/>
              <a:t>Sometime differentially expressed</a:t>
            </a:r>
          </a:p>
        </p:txBody>
      </p:sp>
      <p:sp>
        <p:nvSpPr>
          <p:cNvPr id="33" name="Content Placeholder 10">
            <a:extLst>
              <a:ext uri="{FF2B5EF4-FFF2-40B4-BE49-F238E27FC236}">
                <a16:creationId xmlns:a16="http://schemas.microsoft.com/office/drawing/2014/main" id="{84D76905-F64D-4A7E-9A7B-75266AF99887}"/>
              </a:ext>
            </a:extLst>
          </p:cNvPr>
          <p:cNvSpPr txBox="1">
            <a:spLocks/>
          </p:cNvSpPr>
          <p:nvPr/>
        </p:nvSpPr>
        <p:spPr>
          <a:xfrm>
            <a:off x="355297" y="2907851"/>
            <a:ext cx="1616710" cy="12552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Using </a:t>
            </a:r>
            <a:r>
              <a:rPr lang="en-AU" sz="1400" b="1" dirty="0"/>
              <a:t>DAVID </a:t>
            </a:r>
            <a:r>
              <a:rPr lang="en-AU" sz="1400" dirty="0"/>
              <a:t>– Functional  Annotation Tool </a:t>
            </a:r>
          </a:p>
        </p:txBody>
      </p:sp>
    </p:spTree>
    <p:extLst>
      <p:ext uri="{BB962C8B-B14F-4D97-AF65-F5344CB8AC3E}">
        <p14:creationId xmlns:p14="http://schemas.microsoft.com/office/powerpoint/2010/main" val="186790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lstStyle/>
          <a:p>
            <a:r>
              <a:rPr lang="en-AU" dirty="0"/>
              <a:t>LEARNING EXPERIENCE</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27</a:t>
            </a:fld>
            <a:endParaRPr lang="en-US" dirty="0"/>
          </a:p>
        </p:txBody>
      </p:sp>
      <p:sp>
        <p:nvSpPr>
          <p:cNvPr id="23" name="Content Placeholder 10">
            <a:extLst>
              <a:ext uri="{FF2B5EF4-FFF2-40B4-BE49-F238E27FC236}">
                <a16:creationId xmlns:a16="http://schemas.microsoft.com/office/drawing/2014/main" id="{1F8AEEF3-8781-464F-A2FB-F328FD3367AC}"/>
              </a:ext>
            </a:extLst>
          </p:cNvPr>
          <p:cNvSpPr txBox="1">
            <a:spLocks/>
          </p:cNvSpPr>
          <p:nvPr/>
        </p:nvSpPr>
        <p:spPr>
          <a:xfrm>
            <a:off x="838200" y="1690688"/>
            <a:ext cx="10515600" cy="46656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solidFill>
                  <a:srgbClr val="00ACA8"/>
                </a:solidFill>
              </a:rPr>
              <a:t>Knowledge:</a:t>
            </a:r>
          </a:p>
          <a:p>
            <a:pPr marL="285750" indent="-285750"/>
            <a:r>
              <a:rPr lang="en-AU" sz="2000" dirty="0"/>
              <a:t>Better understanding of what </a:t>
            </a:r>
            <a:r>
              <a:rPr lang="en-AU" sz="2000" b="1" u="sng" dirty="0"/>
              <a:t>bioinformatics</a:t>
            </a:r>
            <a:r>
              <a:rPr lang="en-AU" sz="2000" dirty="0"/>
              <a:t> is, and where it can be applied</a:t>
            </a:r>
          </a:p>
          <a:p>
            <a:pPr marL="285750" indent="-285750"/>
            <a:r>
              <a:rPr lang="en-AU" sz="2000" dirty="0"/>
              <a:t>Understanding of </a:t>
            </a:r>
            <a:r>
              <a:rPr lang="en-AU" sz="2000" b="1" u="sng" dirty="0"/>
              <a:t>systems biology</a:t>
            </a:r>
            <a:r>
              <a:rPr lang="en-AU" sz="2000" dirty="0"/>
              <a:t> and </a:t>
            </a:r>
            <a:r>
              <a:rPr lang="en-AU" sz="2000" b="1" u="sng" dirty="0"/>
              <a:t>transcriptomics</a:t>
            </a:r>
            <a:endParaRPr lang="en-AU" sz="2000" b="1" dirty="0">
              <a:solidFill>
                <a:srgbClr val="FCA342"/>
              </a:solidFill>
            </a:endParaRPr>
          </a:p>
          <a:p>
            <a:pPr marL="0" indent="0">
              <a:buNone/>
            </a:pPr>
            <a:endParaRPr lang="en-AU" sz="2000" b="1" dirty="0">
              <a:solidFill>
                <a:srgbClr val="FCA342"/>
              </a:solidFill>
            </a:endParaRPr>
          </a:p>
          <a:p>
            <a:pPr marL="0" indent="0">
              <a:buNone/>
            </a:pPr>
            <a:r>
              <a:rPr lang="en-AU" sz="2400" b="1" dirty="0">
                <a:solidFill>
                  <a:srgbClr val="FCA342"/>
                </a:solidFill>
              </a:rPr>
              <a:t>Experience &amp; Skills:</a:t>
            </a:r>
          </a:p>
          <a:p>
            <a:pPr marL="285750" indent="-285750"/>
            <a:r>
              <a:rPr lang="en-AU" sz="2000" dirty="0"/>
              <a:t>Experience working with </a:t>
            </a:r>
            <a:r>
              <a:rPr lang="en-AU" sz="2000" b="1" u="sng" dirty="0"/>
              <a:t>real data</a:t>
            </a:r>
            <a:r>
              <a:rPr lang="en-AU" sz="2000" b="1" dirty="0"/>
              <a:t> </a:t>
            </a:r>
            <a:r>
              <a:rPr lang="en-AU" sz="2000" dirty="0"/>
              <a:t>(</a:t>
            </a:r>
            <a:r>
              <a:rPr lang="en-AU" sz="2000" u="sng" dirty="0"/>
              <a:t>uncontrolled environment</a:t>
            </a:r>
            <a:r>
              <a:rPr lang="en-AU" sz="2000" dirty="0"/>
              <a:t>)</a:t>
            </a:r>
          </a:p>
          <a:p>
            <a:pPr marL="285750" indent="-285750"/>
            <a:r>
              <a:rPr lang="en-AU" sz="2000" dirty="0"/>
              <a:t>Greater appreciation of the </a:t>
            </a:r>
            <a:r>
              <a:rPr lang="en-AU" sz="2000" b="1" u="sng" dirty="0"/>
              <a:t>complexity</a:t>
            </a:r>
            <a:r>
              <a:rPr lang="en-AU" sz="2000" b="1" dirty="0"/>
              <a:t> of biological data</a:t>
            </a:r>
            <a:r>
              <a:rPr lang="en-AU" sz="2000" dirty="0"/>
              <a:t>, and the </a:t>
            </a:r>
            <a:r>
              <a:rPr lang="en-AU" sz="2000" b="1" u="sng" dirty="0"/>
              <a:t>huge amounts of data</a:t>
            </a:r>
            <a:r>
              <a:rPr lang="en-AU" sz="2000" b="1" dirty="0"/>
              <a:t> to be analysed</a:t>
            </a:r>
          </a:p>
          <a:p>
            <a:pPr marL="285750" indent="-285750"/>
            <a:r>
              <a:rPr lang="en-AU" sz="2000" dirty="0"/>
              <a:t>Experience working in a </a:t>
            </a:r>
            <a:r>
              <a:rPr lang="en-AU" sz="2000" b="1" u="sng" dirty="0"/>
              <a:t>research team</a:t>
            </a:r>
            <a:endParaRPr lang="en-AU" sz="2000" b="1" dirty="0"/>
          </a:p>
          <a:p>
            <a:pPr marL="285750" indent="-285750"/>
            <a:r>
              <a:rPr lang="en-AU" sz="2000" b="1" dirty="0"/>
              <a:t>Inter-disciplinary</a:t>
            </a:r>
            <a:r>
              <a:rPr lang="en-AU" sz="2000" dirty="0"/>
              <a:t> </a:t>
            </a:r>
            <a:r>
              <a:rPr lang="en-AU" sz="2000" u="sng" dirty="0"/>
              <a:t>communication</a:t>
            </a:r>
            <a:r>
              <a:rPr lang="en-AU" sz="2000" dirty="0"/>
              <a:t> and </a:t>
            </a:r>
            <a:r>
              <a:rPr lang="en-AU" sz="2000" u="sng" dirty="0"/>
              <a:t>collaboration</a:t>
            </a:r>
          </a:p>
          <a:p>
            <a:pPr marL="285750" indent="-285750"/>
            <a:r>
              <a:rPr lang="en-AU" sz="2000" dirty="0"/>
              <a:t>Exposure and contribution to </a:t>
            </a:r>
            <a:r>
              <a:rPr lang="en-AU" sz="2000" b="1" u="sng" dirty="0"/>
              <a:t>research paper</a:t>
            </a:r>
            <a:r>
              <a:rPr lang="en-AU" sz="2000" dirty="0"/>
              <a:t> writing</a:t>
            </a:r>
          </a:p>
          <a:p>
            <a:pPr marL="285750" indent="-285750"/>
            <a:endParaRPr lang="en-AU" sz="2400" dirty="0"/>
          </a:p>
        </p:txBody>
      </p:sp>
    </p:spTree>
    <p:extLst>
      <p:ext uri="{BB962C8B-B14F-4D97-AF65-F5344CB8AC3E}">
        <p14:creationId xmlns:p14="http://schemas.microsoft.com/office/powerpoint/2010/main" val="3746217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lstStyle/>
          <a:p>
            <a:r>
              <a:rPr lang="en-AU" dirty="0"/>
              <a:t>ACKNOWLEDGEMENTS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28</a:t>
            </a:fld>
            <a:endParaRPr lang="en-US" dirty="0"/>
          </a:p>
        </p:txBody>
      </p:sp>
      <p:sp>
        <p:nvSpPr>
          <p:cNvPr id="23" name="Content Placeholder 10">
            <a:extLst>
              <a:ext uri="{FF2B5EF4-FFF2-40B4-BE49-F238E27FC236}">
                <a16:creationId xmlns:a16="http://schemas.microsoft.com/office/drawing/2014/main" id="{1F8AEEF3-8781-464F-A2FB-F328FD3367AC}"/>
              </a:ext>
            </a:extLst>
          </p:cNvPr>
          <p:cNvSpPr txBox="1">
            <a:spLocks/>
          </p:cNvSpPr>
          <p:nvPr/>
        </p:nvSpPr>
        <p:spPr>
          <a:xfrm>
            <a:off x="838200" y="1690688"/>
            <a:ext cx="10515600" cy="42624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2200" b="1" dirty="0"/>
              <a:t>Funder of </a:t>
            </a:r>
            <a:r>
              <a:rPr lang="en-AU" sz="2200" b="1" dirty="0" err="1"/>
              <a:t>sySTEMS</a:t>
            </a:r>
            <a:r>
              <a:rPr lang="en-AU" sz="2200" b="1" dirty="0"/>
              <a:t> Project: </a:t>
            </a:r>
            <a:r>
              <a:rPr lang="en-AU" sz="2200" dirty="0"/>
              <a:t>NHMRC-MRFF</a:t>
            </a:r>
            <a:endParaRPr lang="en-AU" sz="1800" dirty="0"/>
          </a:p>
          <a:p>
            <a:pPr marL="285750" indent="-285750"/>
            <a:r>
              <a:rPr lang="en-AU" sz="2200" b="1" dirty="0"/>
              <a:t>UROP Studentship: </a:t>
            </a:r>
            <a:r>
              <a:rPr lang="en-AU" sz="2200" dirty="0"/>
              <a:t>CSIRO Education and Outreach</a:t>
            </a:r>
          </a:p>
          <a:p>
            <a:pPr marL="285750" indent="-285750"/>
            <a:r>
              <a:rPr lang="en-AU" sz="2200" b="1" dirty="0"/>
              <a:t>Stipend: </a:t>
            </a:r>
            <a:r>
              <a:rPr lang="en-AU" sz="2200" dirty="0"/>
              <a:t>Biosecurity Program</a:t>
            </a:r>
          </a:p>
          <a:p>
            <a:pPr marL="285750" indent="-285750">
              <a:buFont typeface="Arial" panose="020B0604020202020204" pitchFamily="34" charset="0"/>
              <a:buChar char="•"/>
            </a:pPr>
            <a:r>
              <a:rPr lang="en-AU" sz="2200" b="1" dirty="0"/>
              <a:t>Supervisor:</a:t>
            </a:r>
            <a:r>
              <a:rPr lang="en-AU" sz="2200" dirty="0"/>
              <a:t> Nagendra Singanallur Balasubramanian</a:t>
            </a:r>
            <a:endParaRPr lang="en-AU" sz="2200" b="1" dirty="0"/>
          </a:p>
        </p:txBody>
      </p:sp>
    </p:spTree>
    <p:extLst>
      <p:ext uri="{BB962C8B-B14F-4D97-AF65-F5344CB8AC3E}">
        <p14:creationId xmlns:p14="http://schemas.microsoft.com/office/powerpoint/2010/main" val="2206608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838200" y="365124"/>
            <a:ext cx="10515600" cy="1325563"/>
          </a:xfrm>
        </p:spPr>
        <p:txBody>
          <a:bodyPr/>
          <a:lstStyle/>
          <a:p>
            <a:r>
              <a:rPr lang="en-AU" dirty="0"/>
              <a:t>DATASETS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29</a:t>
            </a:fld>
            <a:endParaRPr lang="en-US" dirty="0"/>
          </a:p>
        </p:txBody>
      </p:sp>
      <p:sp>
        <p:nvSpPr>
          <p:cNvPr id="3" name="TextBox 2">
            <a:extLst>
              <a:ext uri="{FF2B5EF4-FFF2-40B4-BE49-F238E27FC236}">
                <a16:creationId xmlns:a16="http://schemas.microsoft.com/office/drawing/2014/main" id="{39B27C81-C135-4834-8A92-8FB33146F572}"/>
              </a:ext>
            </a:extLst>
          </p:cNvPr>
          <p:cNvSpPr txBox="1"/>
          <p:nvPr/>
        </p:nvSpPr>
        <p:spPr>
          <a:xfrm>
            <a:off x="838199" y="1459357"/>
            <a:ext cx="10515600" cy="369332"/>
          </a:xfrm>
          <a:prstGeom prst="rect">
            <a:avLst/>
          </a:prstGeom>
          <a:noFill/>
        </p:spPr>
        <p:txBody>
          <a:bodyPr wrap="square" rtlCol="0">
            <a:spAutoFit/>
          </a:bodyPr>
          <a:lstStyle/>
          <a:p>
            <a:r>
              <a:rPr lang="en-AU" b="1" u="sng" dirty="0"/>
              <a:t>COUNT DATA</a:t>
            </a:r>
            <a:endParaRPr lang="en-AU" dirty="0"/>
          </a:p>
        </p:txBody>
      </p:sp>
      <p:pic>
        <p:nvPicPr>
          <p:cNvPr id="11" name="Picture 10">
            <a:extLst>
              <a:ext uri="{FF2B5EF4-FFF2-40B4-BE49-F238E27FC236}">
                <a16:creationId xmlns:a16="http://schemas.microsoft.com/office/drawing/2014/main" id="{ACC9A145-E7B6-4F71-B14A-7E0E438B6A6B}"/>
              </a:ext>
            </a:extLst>
          </p:cNvPr>
          <p:cNvPicPr>
            <a:picLocks noChangeAspect="1"/>
          </p:cNvPicPr>
          <p:nvPr/>
        </p:nvPicPr>
        <p:blipFill>
          <a:blip r:embed="rId3"/>
          <a:stretch>
            <a:fillRect/>
          </a:stretch>
        </p:blipFill>
        <p:spPr>
          <a:xfrm>
            <a:off x="2728293" y="2081754"/>
            <a:ext cx="6735412" cy="1681924"/>
          </a:xfrm>
          <a:prstGeom prst="rect">
            <a:avLst/>
          </a:prstGeom>
        </p:spPr>
      </p:pic>
      <p:pic>
        <p:nvPicPr>
          <p:cNvPr id="13" name="Picture 12">
            <a:extLst>
              <a:ext uri="{FF2B5EF4-FFF2-40B4-BE49-F238E27FC236}">
                <a16:creationId xmlns:a16="http://schemas.microsoft.com/office/drawing/2014/main" id="{D23540EE-5AF5-43D6-B714-1E224AF70002}"/>
              </a:ext>
            </a:extLst>
          </p:cNvPr>
          <p:cNvPicPr>
            <a:picLocks noChangeAspect="1"/>
          </p:cNvPicPr>
          <p:nvPr/>
        </p:nvPicPr>
        <p:blipFill>
          <a:blip r:embed="rId4"/>
          <a:stretch>
            <a:fillRect/>
          </a:stretch>
        </p:blipFill>
        <p:spPr>
          <a:xfrm>
            <a:off x="3390655" y="4514114"/>
            <a:ext cx="5410689" cy="1896682"/>
          </a:xfrm>
          <a:prstGeom prst="rect">
            <a:avLst/>
          </a:prstGeom>
        </p:spPr>
      </p:pic>
      <p:sp>
        <p:nvSpPr>
          <p:cNvPr id="15" name="Oval 14">
            <a:extLst>
              <a:ext uri="{FF2B5EF4-FFF2-40B4-BE49-F238E27FC236}">
                <a16:creationId xmlns:a16="http://schemas.microsoft.com/office/drawing/2014/main" id="{B7F8A309-D7B9-4B07-8B36-9803EE7B0177}"/>
              </a:ext>
            </a:extLst>
          </p:cNvPr>
          <p:cNvSpPr/>
          <p:nvPr/>
        </p:nvSpPr>
        <p:spPr>
          <a:xfrm>
            <a:off x="8970477" y="2339128"/>
            <a:ext cx="611672" cy="348093"/>
          </a:xfrm>
          <a:prstGeom prst="ellipse">
            <a:avLst/>
          </a:prstGeom>
          <a:noFill/>
          <a:ln w="28575">
            <a:solidFill>
              <a:srgbClr val="8CE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FF65D39A-9CE5-4551-B460-BB792CD5B4DA}"/>
              </a:ext>
            </a:extLst>
          </p:cNvPr>
          <p:cNvSpPr txBox="1"/>
          <p:nvPr/>
        </p:nvSpPr>
        <p:spPr>
          <a:xfrm>
            <a:off x="6819899" y="1515885"/>
            <a:ext cx="1171446" cy="338554"/>
          </a:xfrm>
          <a:prstGeom prst="rect">
            <a:avLst/>
          </a:prstGeom>
          <a:noFill/>
        </p:spPr>
        <p:txBody>
          <a:bodyPr wrap="square" rtlCol="0">
            <a:spAutoFit/>
          </a:bodyPr>
          <a:lstStyle/>
          <a:p>
            <a:r>
              <a:rPr lang="en-AU" sz="1600" dirty="0"/>
              <a:t>Samples</a:t>
            </a:r>
          </a:p>
        </p:txBody>
      </p:sp>
      <p:sp>
        <p:nvSpPr>
          <p:cNvPr id="17" name="Left Brace 16">
            <a:extLst>
              <a:ext uri="{FF2B5EF4-FFF2-40B4-BE49-F238E27FC236}">
                <a16:creationId xmlns:a16="http://schemas.microsoft.com/office/drawing/2014/main" id="{E88181DF-FFF7-4C00-A46F-F6941DFA2412}"/>
              </a:ext>
            </a:extLst>
          </p:cNvPr>
          <p:cNvSpPr/>
          <p:nvPr/>
        </p:nvSpPr>
        <p:spPr>
          <a:xfrm rot="5400000">
            <a:off x="7050154" y="-339953"/>
            <a:ext cx="361950" cy="4581525"/>
          </a:xfrm>
          <a:prstGeom prst="leftBrace">
            <a:avLst>
              <a:gd name="adj1" fmla="val 71490"/>
              <a:gd name="adj2" fmla="val 50000"/>
            </a:avLst>
          </a:prstGeom>
          <a:ln w="28575">
            <a:solidFill>
              <a:srgbClr val="00ACA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 name="TextBox 17">
            <a:extLst>
              <a:ext uri="{FF2B5EF4-FFF2-40B4-BE49-F238E27FC236}">
                <a16:creationId xmlns:a16="http://schemas.microsoft.com/office/drawing/2014/main" id="{9683C40E-D040-409C-BFBA-FB5E44E30D8A}"/>
              </a:ext>
            </a:extLst>
          </p:cNvPr>
          <p:cNvSpPr txBox="1"/>
          <p:nvPr/>
        </p:nvSpPr>
        <p:spPr>
          <a:xfrm>
            <a:off x="1757310" y="2900136"/>
            <a:ext cx="818892" cy="338554"/>
          </a:xfrm>
          <a:prstGeom prst="rect">
            <a:avLst/>
          </a:prstGeom>
          <a:noFill/>
        </p:spPr>
        <p:txBody>
          <a:bodyPr wrap="square" rtlCol="0">
            <a:spAutoFit/>
          </a:bodyPr>
          <a:lstStyle/>
          <a:p>
            <a:r>
              <a:rPr lang="en-AU" sz="1600" dirty="0"/>
              <a:t>Genes</a:t>
            </a:r>
          </a:p>
        </p:txBody>
      </p:sp>
      <p:sp>
        <p:nvSpPr>
          <p:cNvPr id="19" name="Left Brace 18">
            <a:extLst>
              <a:ext uri="{FF2B5EF4-FFF2-40B4-BE49-F238E27FC236}">
                <a16:creationId xmlns:a16="http://schemas.microsoft.com/office/drawing/2014/main" id="{14CDC038-FA22-41C9-810E-F3AAF4C445BE}"/>
              </a:ext>
            </a:extLst>
          </p:cNvPr>
          <p:cNvSpPr/>
          <p:nvPr/>
        </p:nvSpPr>
        <p:spPr>
          <a:xfrm>
            <a:off x="2424111" y="2386547"/>
            <a:ext cx="304182" cy="1365733"/>
          </a:xfrm>
          <a:prstGeom prst="leftBrace">
            <a:avLst>
              <a:gd name="adj1" fmla="val 42778"/>
              <a:gd name="adj2" fmla="val 50000"/>
            </a:avLst>
          </a:prstGeom>
          <a:ln w="28575">
            <a:solidFill>
              <a:srgbClr val="FCA3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rgbClr val="FCA342"/>
              </a:solidFill>
            </a:endParaRPr>
          </a:p>
        </p:txBody>
      </p:sp>
      <p:sp>
        <p:nvSpPr>
          <p:cNvPr id="20" name="Left Brace 19">
            <a:extLst>
              <a:ext uri="{FF2B5EF4-FFF2-40B4-BE49-F238E27FC236}">
                <a16:creationId xmlns:a16="http://schemas.microsoft.com/office/drawing/2014/main" id="{25B8B430-70DB-4F41-B5B4-6F34512D01F9}"/>
              </a:ext>
            </a:extLst>
          </p:cNvPr>
          <p:cNvSpPr/>
          <p:nvPr/>
        </p:nvSpPr>
        <p:spPr>
          <a:xfrm>
            <a:off x="3078699" y="4782001"/>
            <a:ext cx="311956" cy="1564543"/>
          </a:xfrm>
          <a:prstGeom prst="leftBrace">
            <a:avLst>
              <a:gd name="adj1" fmla="val 38866"/>
              <a:gd name="adj2" fmla="val 50000"/>
            </a:avLst>
          </a:prstGeom>
          <a:ln w="28575">
            <a:solidFill>
              <a:srgbClr val="00ACA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1" name="TextBox 20">
            <a:extLst>
              <a:ext uri="{FF2B5EF4-FFF2-40B4-BE49-F238E27FC236}">
                <a16:creationId xmlns:a16="http://schemas.microsoft.com/office/drawing/2014/main" id="{E362C016-649C-4C7A-9AF3-4CB969C575DE}"/>
              </a:ext>
            </a:extLst>
          </p:cNvPr>
          <p:cNvSpPr txBox="1"/>
          <p:nvPr/>
        </p:nvSpPr>
        <p:spPr>
          <a:xfrm>
            <a:off x="2209800" y="5376252"/>
            <a:ext cx="1171446" cy="338554"/>
          </a:xfrm>
          <a:prstGeom prst="rect">
            <a:avLst/>
          </a:prstGeom>
          <a:noFill/>
        </p:spPr>
        <p:txBody>
          <a:bodyPr wrap="square" rtlCol="0">
            <a:spAutoFit/>
          </a:bodyPr>
          <a:lstStyle/>
          <a:p>
            <a:r>
              <a:rPr lang="en-AU" sz="1600" dirty="0"/>
              <a:t>Samples</a:t>
            </a:r>
          </a:p>
        </p:txBody>
      </p:sp>
      <p:cxnSp>
        <p:nvCxnSpPr>
          <p:cNvPr id="23" name="Straight Arrow Connector 22">
            <a:extLst>
              <a:ext uri="{FF2B5EF4-FFF2-40B4-BE49-F238E27FC236}">
                <a16:creationId xmlns:a16="http://schemas.microsoft.com/office/drawing/2014/main" id="{7AFBAEAC-6489-42EE-8B1A-C8A1A275610F}"/>
              </a:ext>
            </a:extLst>
          </p:cNvPr>
          <p:cNvCxnSpPr>
            <a:cxnSpLocks/>
          </p:cNvCxnSpPr>
          <p:nvPr/>
        </p:nvCxnSpPr>
        <p:spPr>
          <a:xfrm flipH="1">
            <a:off x="9580077" y="2237404"/>
            <a:ext cx="402122" cy="172671"/>
          </a:xfrm>
          <a:prstGeom prst="straightConnector1">
            <a:avLst/>
          </a:prstGeom>
          <a:ln w="38100">
            <a:solidFill>
              <a:srgbClr val="8CE278"/>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3BB2D6-3CF5-4B47-91E6-C0C675A6A1A8}"/>
              </a:ext>
            </a:extLst>
          </p:cNvPr>
          <p:cNvSpPr txBox="1"/>
          <p:nvPr/>
        </p:nvSpPr>
        <p:spPr>
          <a:xfrm>
            <a:off x="9891647" y="1972594"/>
            <a:ext cx="1171446" cy="338554"/>
          </a:xfrm>
          <a:prstGeom prst="rect">
            <a:avLst/>
          </a:prstGeom>
          <a:noFill/>
        </p:spPr>
        <p:txBody>
          <a:bodyPr wrap="square" rtlCol="0">
            <a:spAutoFit/>
          </a:bodyPr>
          <a:lstStyle/>
          <a:p>
            <a:r>
              <a:rPr lang="en-AU" sz="1600" dirty="0"/>
              <a:t>Count</a:t>
            </a:r>
          </a:p>
        </p:txBody>
      </p:sp>
      <p:sp>
        <p:nvSpPr>
          <p:cNvPr id="29" name="Left Brace 28">
            <a:extLst>
              <a:ext uri="{FF2B5EF4-FFF2-40B4-BE49-F238E27FC236}">
                <a16:creationId xmlns:a16="http://schemas.microsoft.com/office/drawing/2014/main" id="{D38BEED5-6E27-4C23-AA9B-8BF79F02DDF7}"/>
              </a:ext>
            </a:extLst>
          </p:cNvPr>
          <p:cNvSpPr/>
          <p:nvPr/>
        </p:nvSpPr>
        <p:spPr>
          <a:xfrm rot="5400000">
            <a:off x="6532731" y="2307076"/>
            <a:ext cx="296479" cy="4240746"/>
          </a:xfrm>
          <a:prstGeom prst="leftBrace">
            <a:avLst>
              <a:gd name="adj1" fmla="val 60307"/>
              <a:gd name="adj2" fmla="val 48652"/>
            </a:avLst>
          </a:prstGeom>
          <a:ln w="28575">
            <a:solidFill>
              <a:srgbClr val="CB33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0" name="TextBox 29">
            <a:extLst>
              <a:ext uri="{FF2B5EF4-FFF2-40B4-BE49-F238E27FC236}">
                <a16:creationId xmlns:a16="http://schemas.microsoft.com/office/drawing/2014/main" id="{72EF3B59-7F5F-44A7-9817-0137E33B9890}"/>
              </a:ext>
            </a:extLst>
          </p:cNvPr>
          <p:cNvSpPr txBox="1"/>
          <p:nvPr/>
        </p:nvSpPr>
        <p:spPr>
          <a:xfrm>
            <a:off x="5229469" y="4014927"/>
            <a:ext cx="3571875" cy="338554"/>
          </a:xfrm>
          <a:prstGeom prst="rect">
            <a:avLst/>
          </a:prstGeom>
          <a:noFill/>
        </p:spPr>
        <p:txBody>
          <a:bodyPr wrap="square" rtlCol="0">
            <a:spAutoFit/>
          </a:bodyPr>
          <a:lstStyle/>
          <a:p>
            <a:r>
              <a:rPr lang="en-AU" sz="1600" dirty="0"/>
              <a:t>Information about each sample</a:t>
            </a:r>
          </a:p>
        </p:txBody>
      </p:sp>
      <p:sp>
        <p:nvSpPr>
          <p:cNvPr id="31" name="TextBox 30">
            <a:extLst>
              <a:ext uri="{FF2B5EF4-FFF2-40B4-BE49-F238E27FC236}">
                <a16:creationId xmlns:a16="http://schemas.microsoft.com/office/drawing/2014/main" id="{0A3DE44D-BACC-4146-804D-B592D91A6871}"/>
              </a:ext>
            </a:extLst>
          </p:cNvPr>
          <p:cNvSpPr txBox="1"/>
          <p:nvPr/>
        </p:nvSpPr>
        <p:spPr>
          <a:xfrm>
            <a:off x="838199" y="3800780"/>
            <a:ext cx="10515600" cy="369332"/>
          </a:xfrm>
          <a:prstGeom prst="rect">
            <a:avLst/>
          </a:prstGeom>
          <a:noFill/>
        </p:spPr>
        <p:txBody>
          <a:bodyPr wrap="square" rtlCol="0">
            <a:spAutoFit/>
          </a:bodyPr>
          <a:lstStyle/>
          <a:p>
            <a:r>
              <a:rPr lang="en-AU" b="1" u="sng" dirty="0"/>
              <a:t>METADATA</a:t>
            </a:r>
            <a:endParaRPr lang="en-AU" dirty="0"/>
          </a:p>
        </p:txBody>
      </p:sp>
    </p:spTree>
    <p:extLst>
      <p:ext uri="{BB962C8B-B14F-4D97-AF65-F5344CB8AC3E}">
        <p14:creationId xmlns:p14="http://schemas.microsoft.com/office/powerpoint/2010/main" val="317305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p:bldP spid="17" grpId="0" animBg="1"/>
      <p:bldP spid="18" grpId="0"/>
      <p:bldP spid="19" grpId="0" animBg="1"/>
      <p:bldP spid="20" grpId="0" animBg="1"/>
      <p:bldP spid="21" grpId="0"/>
      <p:bldP spid="28" grpId="0"/>
      <p:bldP spid="29" grpId="0" animBg="1"/>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4F81-8584-29EC-0725-5B22B28511D5}"/>
              </a:ext>
            </a:extLst>
          </p:cNvPr>
          <p:cNvSpPr>
            <a:spLocks noGrp="1"/>
          </p:cNvSpPr>
          <p:nvPr>
            <p:ph type="title"/>
          </p:nvPr>
        </p:nvSpPr>
        <p:spPr>
          <a:xfrm>
            <a:off x="838200" y="964095"/>
            <a:ext cx="5111750" cy="913573"/>
          </a:xfrm>
        </p:spPr>
        <p:txBody>
          <a:bodyPr/>
          <a:lstStyle/>
          <a:p>
            <a:r>
              <a:rPr lang="en-AU" b="1" dirty="0"/>
              <a:t>Forecasting the rental market in Victoria</a:t>
            </a:r>
          </a:p>
        </p:txBody>
      </p:sp>
      <p:sp>
        <p:nvSpPr>
          <p:cNvPr id="3" name="Text Placeholder 2">
            <a:extLst>
              <a:ext uri="{FF2B5EF4-FFF2-40B4-BE49-F238E27FC236}">
                <a16:creationId xmlns:a16="http://schemas.microsoft.com/office/drawing/2014/main" id="{C520C7A6-B988-EDC5-4B52-59F41B893A71}"/>
              </a:ext>
            </a:extLst>
          </p:cNvPr>
          <p:cNvSpPr>
            <a:spLocks noGrp="1"/>
          </p:cNvSpPr>
          <p:nvPr>
            <p:ph type="body" idx="1"/>
          </p:nvPr>
        </p:nvSpPr>
        <p:spPr>
          <a:xfrm>
            <a:off x="838199" y="2264326"/>
            <a:ext cx="6869597" cy="4007265"/>
          </a:xfrm>
        </p:spPr>
        <p:txBody>
          <a:bodyPr>
            <a:normAutofit lnSpcReduction="10000"/>
          </a:bodyPr>
          <a:lstStyle/>
          <a:p>
            <a:r>
              <a:rPr lang="en-AU" sz="1800" b="1" dirty="0"/>
              <a:t>Introducing the Problem . . .</a:t>
            </a:r>
          </a:p>
          <a:p>
            <a:pPr marL="285750" indent="-285750">
              <a:buFont typeface="Arial" panose="020B0604020202020204" pitchFamily="34" charset="0"/>
              <a:buChar char="•"/>
            </a:pPr>
            <a:r>
              <a:rPr lang="en-AU" sz="1800" dirty="0"/>
              <a:t>Ever-increasing cost of living in Australia</a:t>
            </a:r>
          </a:p>
          <a:p>
            <a:pPr marL="285750" indent="-285750">
              <a:buFont typeface="Arial" panose="020B0604020202020204" pitchFamily="34" charset="0"/>
              <a:buChar char="•"/>
            </a:pPr>
            <a:r>
              <a:rPr lang="en-AU" sz="1800" dirty="0"/>
              <a:t>Slowing economic growth</a:t>
            </a:r>
          </a:p>
          <a:p>
            <a:pPr marL="285750" indent="-285750">
              <a:buFont typeface="Arial" panose="020B0604020202020204" pitchFamily="34" charset="0"/>
              <a:buChar char="•"/>
            </a:pPr>
            <a:r>
              <a:rPr lang="en-AU" sz="1800" dirty="0"/>
              <a:t>Rising interest rates</a:t>
            </a:r>
          </a:p>
          <a:p>
            <a:r>
              <a:rPr lang="en-AU" sz="1800" b="1" dirty="0">
                <a:solidFill>
                  <a:srgbClr val="269A5D"/>
                </a:solidFill>
                <a:latin typeface="Calibri Light" panose="020F0302020204030204" pitchFamily="34" charset="0"/>
                <a:cs typeface="Calibri Light" panose="020F0302020204030204" pitchFamily="34" charset="0"/>
              </a:rPr>
              <a:t>→ </a:t>
            </a:r>
            <a:r>
              <a:rPr lang="en-AU" sz="1800" b="1" dirty="0">
                <a:solidFill>
                  <a:srgbClr val="269A5D"/>
                </a:solidFill>
              </a:rPr>
              <a:t>Increasing rental population</a:t>
            </a:r>
          </a:p>
          <a:p>
            <a:endParaRPr lang="en-AU" sz="600" dirty="0"/>
          </a:p>
          <a:p>
            <a:r>
              <a:rPr lang="en-AU" sz="1800" b="1" dirty="0"/>
              <a:t>Key Questions</a:t>
            </a:r>
            <a:endParaRPr lang="en-AU" sz="1800" dirty="0"/>
          </a:p>
          <a:p>
            <a:r>
              <a:rPr lang="en-AU" sz="1800" b="1" dirty="0">
                <a:solidFill>
                  <a:srgbClr val="2FD4E1"/>
                </a:solidFill>
              </a:rPr>
              <a:t>Q1: </a:t>
            </a:r>
            <a:r>
              <a:rPr lang="en-AU" sz="1800" dirty="0"/>
              <a:t>Most important </a:t>
            </a:r>
            <a:r>
              <a:rPr lang="en-AU" sz="1800" b="1" dirty="0"/>
              <a:t>internal</a:t>
            </a:r>
            <a:r>
              <a:rPr lang="en-AU" sz="1800" dirty="0"/>
              <a:t> and </a:t>
            </a:r>
            <a:r>
              <a:rPr lang="en-AU" sz="1800" b="1" dirty="0"/>
              <a:t>external features</a:t>
            </a:r>
            <a:r>
              <a:rPr lang="en-AU" sz="1800" dirty="0"/>
              <a:t> in predicting </a:t>
            </a:r>
            <a:r>
              <a:rPr lang="en-AU" sz="1800" b="1" dirty="0"/>
              <a:t>rental prices</a:t>
            </a:r>
            <a:r>
              <a:rPr lang="en-AU" sz="1800" dirty="0"/>
              <a:t>?</a:t>
            </a:r>
          </a:p>
          <a:p>
            <a:r>
              <a:rPr lang="en-AU" sz="1800" b="1" dirty="0">
                <a:solidFill>
                  <a:srgbClr val="2FD4E1"/>
                </a:solidFill>
              </a:rPr>
              <a:t>Q2:</a:t>
            </a:r>
            <a:r>
              <a:rPr lang="en-AU" sz="1800" dirty="0">
                <a:solidFill>
                  <a:srgbClr val="2FD4E1"/>
                </a:solidFill>
              </a:rPr>
              <a:t> </a:t>
            </a:r>
            <a:r>
              <a:rPr lang="en-AU" sz="1800" u="sng" dirty="0"/>
              <a:t>Top 10 suburbs</a:t>
            </a:r>
            <a:r>
              <a:rPr lang="en-AU" sz="1800" dirty="0"/>
              <a:t> with </a:t>
            </a:r>
            <a:r>
              <a:rPr lang="en-AU" sz="1800" b="1" dirty="0"/>
              <a:t>highest predicted growth rate</a:t>
            </a:r>
            <a:r>
              <a:rPr lang="en-AU" sz="1800" dirty="0"/>
              <a:t>?</a:t>
            </a:r>
          </a:p>
          <a:p>
            <a:r>
              <a:rPr lang="en-AU" sz="1800" b="1" dirty="0">
                <a:solidFill>
                  <a:srgbClr val="2FD4E1"/>
                </a:solidFill>
              </a:rPr>
              <a:t>Q3:</a:t>
            </a:r>
            <a:r>
              <a:rPr lang="en-AU" sz="1800" dirty="0">
                <a:solidFill>
                  <a:srgbClr val="2FD4E1"/>
                </a:solidFill>
              </a:rPr>
              <a:t> </a:t>
            </a:r>
            <a:r>
              <a:rPr lang="en-AU" sz="1800" dirty="0"/>
              <a:t>Most </a:t>
            </a:r>
            <a:r>
              <a:rPr lang="en-AU" sz="1800" b="1" dirty="0"/>
              <a:t>liveable</a:t>
            </a:r>
            <a:r>
              <a:rPr lang="en-AU" sz="1800" dirty="0"/>
              <a:t> and </a:t>
            </a:r>
            <a:r>
              <a:rPr lang="en-AU" sz="1800" b="1" dirty="0"/>
              <a:t>affordable </a:t>
            </a:r>
            <a:r>
              <a:rPr lang="en-AU" sz="1800" u="sng" dirty="0"/>
              <a:t>suburbs</a:t>
            </a:r>
            <a:r>
              <a:rPr lang="en-AU" sz="1800" dirty="0"/>
              <a:t>?</a:t>
            </a:r>
            <a:endParaRPr lang="en-AU" sz="1800" b="1" dirty="0"/>
          </a:p>
        </p:txBody>
      </p:sp>
      <p:sp>
        <p:nvSpPr>
          <p:cNvPr id="4" name="Date Placeholder 3">
            <a:extLst>
              <a:ext uri="{FF2B5EF4-FFF2-40B4-BE49-F238E27FC236}">
                <a16:creationId xmlns:a16="http://schemas.microsoft.com/office/drawing/2014/main" id="{049D6B53-F9D4-8222-5093-91B43959A1A1}"/>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96C53036-E2F9-812D-A021-808C293810A2}"/>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9BD5E8D3-E3E5-22D5-FDE7-A9A9DDB17964}"/>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427229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lstStyle/>
          <a:p>
            <a:r>
              <a:rPr lang="en-AU" dirty="0"/>
              <a:t>Additional Data</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30</a:t>
            </a:fld>
            <a:endParaRPr lang="en-US" dirty="0"/>
          </a:p>
        </p:txBody>
      </p:sp>
      <p:sp>
        <p:nvSpPr>
          <p:cNvPr id="38" name="TextBox 37">
            <a:extLst>
              <a:ext uri="{FF2B5EF4-FFF2-40B4-BE49-F238E27FC236}">
                <a16:creationId xmlns:a16="http://schemas.microsoft.com/office/drawing/2014/main" id="{4B39369A-B65B-4F30-BB59-403561AE2331}"/>
              </a:ext>
            </a:extLst>
          </p:cNvPr>
          <p:cNvSpPr txBox="1"/>
          <p:nvPr/>
        </p:nvSpPr>
        <p:spPr>
          <a:xfrm>
            <a:off x="838198" y="1459357"/>
            <a:ext cx="10515600" cy="369332"/>
          </a:xfrm>
          <a:prstGeom prst="rect">
            <a:avLst/>
          </a:prstGeom>
          <a:noFill/>
        </p:spPr>
        <p:txBody>
          <a:bodyPr wrap="square" rtlCol="0">
            <a:spAutoFit/>
          </a:bodyPr>
          <a:lstStyle/>
          <a:p>
            <a:r>
              <a:rPr lang="en-AU" b="1" dirty="0"/>
              <a:t>Braun et al (2018) – supplementary file</a:t>
            </a:r>
            <a:endParaRPr lang="en-AU" dirty="0"/>
          </a:p>
        </p:txBody>
      </p:sp>
      <p:pic>
        <p:nvPicPr>
          <p:cNvPr id="9" name="Picture 8">
            <a:extLst>
              <a:ext uri="{FF2B5EF4-FFF2-40B4-BE49-F238E27FC236}">
                <a16:creationId xmlns:a16="http://schemas.microsoft.com/office/drawing/2014/main" id="{477020CB-D3A7-4ABF-B4D2-E5946A9E9DD5}"/>
              </a:ext>
            </a:extLst>
          </p:cNvPr>
          <p:cNvPicPr>
            <a:picLocks noChangeAspect="1"/>
          </p:cNvPicPr>
          <p:nvPr/>
        </p:nvPicPr>
        <p:blipFill>
          <a:blip r:embed="rId3"/>
          <a:stretch>
            <a:fillRect/>
          </a:stretch>
        </p:blipFill>
        <p:spPr>
          <a:xfrm>
            <a:off x="1362074" y="1777482"/>
            <a:ext cx="9467852" cy="2290877"/>
          </a:xfrm>
          <a:prstGeom prst="rect">
            <a:avLst/>
          </a:prstGeom>
        </p:spPr>
      </p:pic>
      <p:sp>
        <p:nvSpPr>
          <p:cNvPr id="40" name="TextBox 39">
            <a:extLst>
              <a:ext uri="{FF2B5EF4-FFF2-40B4-BE49-F238E27FC236}">
                <a16:creationId xmlns:a16="http://schemas.microsoft.com/office/drawing/2014/main" id="{A53D6EB0-7403-4E0E-A90B-F9F2A7849F7A}"/>
              </a:ext>
            </a:extLst>
          </p:cNvPr>
          <p:cNvSpPr txBox="1"/>
          <p:nvPr/>
        </p:nvSpPr>
        <p:spPr>
          <a:xfrm>
            <a:off x="838198" y="4202088"/>
            <a:ext cx="10515600" cy="369332"/>
          </a:xfrm>
          <a:prstGeom prst="rect">
            <a:avLst/>
          </a:prstGeom>
          <a:noFill/>
        </p:spPr>
        <p:txBody>
          <a:bodyPr wrap="square" rtlCol="0">
            <a:spAutoFit/>
          </a:bodyPr>
          <a:lstStyle/>
          <a:p>
            <a:r>
              <a:rPr lang="en-AU" b="1" dirty="0"/>
              <a:t>New data frame</a:t>
            </a:r>
            <a:endParaRPr lang="en-AU" dirty="0"/>
          </a:p>
        </p:txBody>
      </p:sp>
      <p:pic>
        <p:nvPicPr>
          <p:cNvPr id="11" name="Picture 10">
            <a:extLst>
              <a:ext uri="{FF2B5EF4-FFF2-40B4-BE49-F238E27FC236}">
                <a16:creationId xmlns:a16="http://schemas.microsoft.com/office/drawing/2014/main" id="{645A3856-A283-4B19-BEED-83D77183F5DA}"/>
              </a:ext>
            </a:extLst>
          </p:cNvPr>
          <p:cNvPicPr>
            <a:picLocks noChangeAspect="1"/>
          </p:cNvPicPr>
          <p:nvPr/>
        </p:nvPicPr>
        <p:blipFill>
          <a:blip r:embed="rId4"/>
          <a:stretch>
            <a:fillRect/>
          </a:stretch>
        </p:blipFill>
        <p:spPr>
          <a:xfrm>
            <a:off x="3438284" y="4628116"/>
            <a:ext cx="5315428" cy="1616776"/>
          </a:xfrm>
          <a:prstGeom prst="rect">
            <a:avLst/>
          </a:prstGeom>
        </p:spPr>
      </p:pic>
      <p:sp>
        <p:nvSpPr>
          <p:cNvPr id="13" name="Rectangle: Rounded Corners 12">
            <a:extLst>
              <a:ext uri="{FF2B5EF4-FFF2-40B4-BE49-F238E27FC236}">
                <a16:creationId xmlns:a16="http://schemas.microsoft.com/office/drawing/2014/main" id="{CA8F5138-380D-4559-A810-5B39124F68B7}"/>
              </a:ext>
            </a:extLst>
          </p:cNvPr>
          <p:cNvSpPr/>
          <p:nvPr/>
        </p:nvSpPr>
        <p:spPr>
          <a:xfrm>
            <a:off x="3667125" y="4557828"/>
            <a:ext cx="790575" cy="1687064"/>
          </a:xfrm>
          <a:prstGeom prst="roundRect">
            <a:avLst/>
          </a:prstGeom>
          <a:noFill/>
          <a:ln w="28575">
            <a:solidFill>
              <a:srgbClr val="8CE278"/>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43" name="Rectangle: Rounded Corners 42">
            <a:extLst>
              <a:ext uri="{FF2B5EF4-FFF2-40B4-BE49-F238E27FC236}">
                <a16:creationId xmlns:a16="http://schemas.microsoft.com/office/drawing/2014/main" id="{34D41F6A-1B45-40F2-B2E1-A0EABF7DDB56}"/>
              </a:ext>
            </a:extLst>
          </p:cNvPr>
          <p:cNvSpPr/>
          <p:nvPr/>
        </p:nvSpPr>
        <p:spPr>
          <a:xfrm>
            <a:off x="2790826" y="2419350"/>
            <a:ext cx="1885950" cy="1782738"/>
          </a:xfrm>
          <a:prstGeom prst="roundRect">
            <a:avLst/>
          </a:prstGeom>
          <a:noFill/>
          <a:ln w="38100">
            <a:solidFill>
              <a:srgbClr val="8CE278"/>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44" name="Rectangle: Rounded Corners 43">
            <a:extLst>
              <a:ext uri="{FF2B5EF4-FFF2-40B4-BE49-F238E27FC236}">
                <a16:creationId xmlns:a16="http://schemas.microsoft.com/office/drawing/2014/main" id="{AC074B61-F1D4-40CB-806A-22A81F3A167C}"/>
              </a:ext>
            </a:extLst>
          </p:cNvPr>
          <p:cNvSpPr/>
          <p:nvPr/>
        </p:nvSpPr>
        <p:spPr>
          <a:xfrm>
            <a:off x="4676776" y="2409825"/>
            <a:ext cx="981074" cy="1304925"/>
          </a:xfrm>
          <a:prstGeom prst="roundRect">
            <a:avLst/>
          </a:prstGeom>
          <a:noFill/>
          <a:ln w="38100">
            <a:solidFill>
              <a:srgbClr val="FCA342"/>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45" name="Rectangle: Rounded Corners 44">
            <a:extLst>
              <a:ext uri="{FF2B5EF4-FFF2-40B4-BE49-F238E27FC236}">
                <a16:creationId xmlns:a16="http://schemas.microsoft.com/office/drawing/2014/main" id="{1630AAAA-A39C-4038-B868-0B66D47DBBF7}"/>
              </a:ext>
            </a:extLst>
          </p:cNvPr>
          <p:cNvSpPr/>
          <p:nvPr/>
        </p:nvSpPr>
        <p:spPr>
          <a:xfrm>
            <a:off x="4791075" y="4571799"/>
            <a:ext cx="1638299" cy="1687064"/>
          </a:xfrm>
          <a:prstGeom prst="roundRect">
            <a:avLst/>
          </a:prstGeom>
          <a:noFill/>
          <a:ln w="38100">
            <a:solidFill>
              <a:srgbClr val="FCA342"/>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4156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3"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C607444-41FD-47BD-87AC-BA6FC94DBEF1}"/>
              </a:ext>
            </a:extLst>
          </p:cNvPr>
          <p:cNvSpPr/>
          <p:nvPr/>
        </p:nvSpPr>
        <p:spPr>
          <a:xfrm>
            <a:off x="709097" y="4598557"/>
            <a:ext cx="10854946" cy="1793294"/>
          </a:xfrm>
          <a:prstGeom prst="roundRect">
            <a:avLst/>
          </a:prstGeom>
          <a:noFill/>
          <a:ln w="38100">
            <a:solidFill>
              <a:srgbClr val="8CE278"/>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AU"/>
          </a:p>
        </p:txBody>
      </p:sp>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lstStyle/>
          <a:p>
            <a:r>
              <a:rPr lang="en-AU" b="1" dirty="0"/>
              <a:t>Timeline &amp; Communication</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AU" sz="900" cap="none" dirty="0">
                <a:effectLst/>
                <a:latin typeface="Calibri" panose="020F0502020204030204" pitchFamily="34" charset="0"/>
              </a:rPr>
              <a:t>Studying SARS-COV-2 Infection and Treatment </a:t>
            </a:r>
            <a:r>
              <a:rPr lang="en-AU" sz="900" cap="none" dirty="0">
                <a:latin typeface="Calibri" panose="020F0502020204030204" pitchFamily="34" charset="0"/>
              </a:rPr>
              <a:t>E</a:t>
            </a:r>
            <a:r>
              <a:rPr lang="en-AU" sz="900" cap="none" dirty="0">
                <a:effectLst/>
                <a:latin typeface="Calibri" panose="020F0502020204030204" pitchFamily="34" charset="0"/>
              </a:rPr>
              <a:t>ffects through Transcriptomics</a:t>
            </a:r>
            <a:endParaRPr lang="en-US" dirty="0"/>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31</a:t>
            </a:fld>
            <a:endParaRPr lang="en-US" dirty="0"/>
          </a:p>
        </p:txBody>
      </p:sp>
      <p:sp>
        <p:nvSpPr>
          <p:cNvPr id="17" name="Text Box 10">
            <a:extLst>
              <a:ext uri="{FF2B5EF4-FFF2-40B4-BE49-F238E27FC236}">
                <a16:creationId xmlns:a16="http://schemas.microsoft.com/office/drawing/2014/main" id="{67768BAC-105C-4952-AE92-BF59A4E26F5E}"/>
              </a:ext>
            </a:extLst>
          </p:cNvPr>
          <p:cNvSpPr txBox="1"/>
          <p:nvPr/>
        </p:nvSpPr>
        <p:spPr>
          <a:xfrm>
            <a:off x="627955" y="2333598"/>
            <a:ext cx="1248469" cy="701675"/>
          </a:xfrm>
          <a:prstGeom prst="rect">
            <a:avLst/>
          </a:prstGeom>
          <a:solidFill>
            <a:srgbClr val="9DEBF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Combining Data</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Arrow: Right 17">
            <a:extLst>
              <a:ext uri="{FF2B5EF4-FFF2-40B4-BE49-F238E27FC236}">
                <a16:creationId xmlns:a16="http://schemas.microsoft.com/office/drawing/2014/main" id="{0DA77EFC-C881-43D1-A2AF-CE651194ED99}"/>
              </a:ext>
            </a:extLst>
          </p:cNvPr>
          <p:cNvSpPr/>
          <p:nvPr/>
        </p:nvSpPr>
        <p:spPr>
          <a:xfrm>
            <a:off x="1955461" y="2597823"/>
            <a:ext cx="514018"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9" name="Text Box 9">
            <a:extLst>
              <a:ext uri="{FF2B5EF4-FFF2-40B4-BE49-F238E27FC236}">
                <a16:creationId xmlns:a16="http://schemas.microsoft.com/office/drawing/2014/main" id="{C2805787-940E-4720-8014-7EACF2C34DD2}"/>
              </a:ext>
            </a:extLst>
          </p:cNvPr>
          <p:cNvSpPr txBox="1"/>
          <p:nvPr/>
        </p:nvSpPr>
        <p:spPr>
          <a:xfrm>
            <a:off x="2556024" y="2318232"/>
            <a:ext cx="1025375" cy="701675"/>
          </a:xfrm>
          <a:prstGeom prst="rect">
            <a:avLst/>
          </a:prstGeom>
          <a:solidFill>
            <a:srgbClr val="2FD4E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Filtering</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 Box 12">
            <a:extLst>
              <a:ext uri="{FF2B5EF4-FFF2-40B4-BE49-F238E27FC236}">
                <a16:creationId xmlns:a16="http://schemas.microsoft.com/office/drawing/2014/main" id="{663A1000-246F-438E-9928-D8233668E1E3}"/>
              </a:ext>
            </a:extLst>
          </p:cNvPr>
          <p:cNvSpPr txBox="1"/>
          <p:nvPr/>
        </p:nvSpPr>
        <p:spPr>
          <a:xfrm>
            <a:off x="4313199" y="2330020"/>
            <a:ext cx="1273597" cy="701675"/>
          </a:xfrm>
          <a:prstGeom prst="rect">
            <a:avLst/>
          </a:prstGeom>
          <a:solidFill>
            <a:srgbClr val="1BB0BB"/>
          </a:solidFill>
          <a:ln w="6350">
            <a:solidFill>
              <a:schemeClr val="tx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Comparing Models</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11">
            <a:extLst>
              <a:ext uri="{FF2B5EF4-FFF2-40B4-BE49-F238E27FC236}">
                <a16:creationId xmlns:a16="http://schemas.microsoft.com/office/drawing/2014/main" id="{03AEDBC3-3988-49D3-B2B4-18A0602B4120}"/>
              </a:ext>
            </a:extLst>
          </p:cNvPr>
          <p:cNvSpPr txBox="1"/>
          <p:nvPr/>
        </p:nvSpPr>
        <p:spPr>
          <a:xfrm>
            <a:off x="6328631" y="2303657"/>
            <a:ext cx="1462684" cy="709611"/>
          </a:xfrm>
          <a:prstGeom prst="rect">
            <a:avLst/>
          </a:prstGeom>
          <a:solidFill>
            <a:srgbClr val="2FD4E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Categorising Genes</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7">
            <a:extLst>
              <a:ext uri="{FF2B5EF4-FFF2-40B4-BE49-F238E27FC236}">
                <a16:creationId xmlns:a16="http://schemas.microsoft.com/office/drawing/2014/main" id="{CD6704AF-EF58-441F-8B12-D9662F0606DD}"/>
              </a:ext>
            </a:extLst>
          </p:cNvPr>
          <p:cNvSpPr txBox="1"/>
          <p:nvPr/>
        </p:nvSpPr>
        <p:spPr>
          <a:xfrm>
            <a:off x="8529392" y="2318232"/>
            <a:ext cx="1288770" cy="701675"/>
          </a:xfrm>
          <a:prstGeom prst="rect">
            <a:avLst/>
          </a:prstGeom>
          <a:solidFill>
            <a:srgbClr val="9DEBF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Visualising Data</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 name="Picture 29">
            <a:extLst>
              <a:ext uri="{FF2B5EF4-FFF2-40B4-BE49-F238E27FC236}">
                <a16:creationId xmlns:a16="http://schemas.microsoft.com/office/drawing/2014/main" id="{5EB24023-59D2-476B-AB2E-19E5AA407BEB}"/>
              </a:ext>
            </a:extLst>
          </p:cNvPr>
          <p:cNvPicPr>
            <a:picLocks noChangeAspect="1"/>
          </p:cNvPicPr>
          <p:nvPr/>
        </p:nvPicPr>
        <p:blipFill>
          <a:blip r:embed="rId3"/>
          <a:stretch>
            <a:fillRect/>
          </a:stretch>
        </p:blipFill>
        <p:spPr>
          <a:xfrm>
            <a:off x="831116" y="4740238"/>
            <a:ext cx="10564714" cy="1504973"/>
          </a:xfrm>
          <a:prstGeom prst="rect">
            <a:avLst/>
          </a:prstGeom>
        </p:spPr>
      </p:pic>
      <p:sp>
        <p:nvSpPr>
          <p:cNvPr id="31" name="Arrow: Right 30">
            <a:extLst>
              <a:ext uri="{FF2B5EF4-FFF2-40B4-BE49-F238E27FC236}">
                <a16:creationId xmlns:a16="http://schemas.microsoft.com/office/drawing/2014/main" id="{00D9A798-AB4B-410D-97B5-67C0B944B514}"/>
              </a:ext>
            </a:extLst>
          </p:cNvPr>
          <p:cNvSpPr/>
          <p:nvPr/>
        </p:nvSpPr>
        <p:spPr>
          <a:xfrm rot="5400000">
            <a:off x="4465117" y="3358192"/>
            <a:ext cx="969755" cy="471535"/>
          </a:xfrm>
          <a:prstGeom prst="rightArrow">
            <a:avLst>
              <a:gd name="adj1" fmla="val 49467"/>
              <a:gd name="adj2" fmla="val 74392"/>
            </a:avLst>
          </a:prstGeom>
          <a:solidFill>
            <a:srgbClr val="C4F0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32" name="Oval 31">
            <a:extLst>
              <a:ext uri="{FF2B5EF4-FFF2-40B4-BE49-F238E27FC236}">
                <a16:creationId xmlns:a16="http://schemas.microsoft.com/office/drawing/2014/main" id="{B8AD7001-88EC-467F-89E3-56E8B9E01257}"/>
              </a:ext>
            </a:extLst>
          </p:cNvPr>
          <p:cNvSpPr/>
          <p:nvPr/>
        </p:nvSpPr>
        <p:spPr>
          <a:xfrm>
            <a:off x="4982135" y="4748174"/>
            <a:ext cx="1475814" cy="374663"/>
          </a:xfrm>
          <a:prstGeom prst="ellipse">
            <a:avLst/>
          </a:prstGeom>
          <a:noFill/>
          <a:ln w="28575">
            <a:solidFill>
              <a:srgbClr val="FCA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74407A95-6D11-45AC-BB31-7CA984D5094C}"/>
              </a:ext>
            </a:extLst>
          </p:cNvPr>
          <p:cNvSpPr/>
          <p:nvPr/>
        </p:nvSpPr>
        <p:spPr>
          <a:xfrm>
            <a:off x="10048874" y="4748174"/>
            <a:ext cx="733425" cy="374663"/>
          </a:xfrm>
          <a:prstGeom prst="ellipse">
            <a:avLst/>
          </a:prstGeom>
          <a:noFill/>
          <a:ln w="28575">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a:extLst>
              <a:ext uri="{FF2B5EF4-FFF2-40B4-BE49-F238E27FC236}">
                <a16:creationId xmlns:a16="http://schemas.microsoft.com/office/drawing/2014/main" id="{88027B18-EDF6-44E7-AFF0-72277E1422B0}"/>
              </a:ext>
            </a:extLst>
          </p:cNvPr>
          <p:cNvSpPr txBox="1"/>
          <p:nvPr/>
        </p:nvSpPr>
        <p:spPr>
          <a:xfrm>
            <a:off x="709097" y="4095936"/>
            <a:ext cx="7444302" cy="338554"/>
          </a:xfrm>
          <a:prstGeom prst="rect">
            <a:avLst/>
          </a:prstGeom>
          <a:noFill/>
        </p:spPr>
        <p:txBody>
          <a:bodyPr wrap="square" rtlCol="0">
            <a:spAutoFit/>
          </a:bodyPr>
          <a:lstStyle/>
          <a:p>
            <a:r>
              <a:rPr lang="en-AU" sz="1600" dirty="0"/>
              <a:t>Indicates whether a gene has been </a:t>
            </a:r>
            <a:r>
              <a:rPr lang="en-AU" sz="1600" b="1" dirty="0"/>
              <a:t>up-/down-regulated </a:t>
            </a:r>
            <a:r>
              <a:rPr lang="en-AU" sz="1600" dirty="0"/>
              <a:t>or not, and by how much</a:t>
            </a:r>
          </a:p>
        </p:txBody>
      </p:sp>
      <p:cxnSp>
        <p:nvCxnSpPr>
          <p:cNvPr id="35" name="Straight Arrow Connector 34">
            <a:extLst>
              <a:ext uri="{FF2B5EF4-FFF2-40B4-BE49-F238E27FC236}">
                <a16:creationId xmlns:a16="http://schemas.microsoft.com/office/drawing/2014/main" id="{D931F8EE-24BC-4F7B-9106-2C664DF5CFAB}"/>
              </a:ext>
            </a:extLst>
          </p:cNvPr>
          <p:cNvCxnSpPr>
            <a:cxnSpLocks/>
          </p:cNvCxnSpPr>
          <p:nvPr/>
        </p:nvCxnSpPr>
        <p:spPr>
          <a:xfrm>
            <a:off x="5185762" y="4392587"/>
            <a:ext cx="213334" cy="339715"/>
          </a:xfrm>
          <a:prstGeom prst="straightConnector1">
            <a:avLst/>
          </a:prstGeom>
          <a:ln w="38100">
            <a:solidFill>
              <a:srgbClr val="FCA34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B526E93-7943-4FC3-B4E4-F6F8BAD37675}"/>
              </a:ext>
            </a:extLst>
          </p:cNvPr>
          <p:cNvCxnSpPr>
            <a:cxnSpLocks/>
          </p:cNvCxnSpPr>
          <p:nvPr/>
        </p:nvCxnSpPr>
        <p:spPr>
          <a:xfrm>
            <a:off x="9859943" y="4475624"/>
            <a:ext cx="378352" cy="256677"/>
          </a:xfrm>
          <a:prstGeom prst="straightConnector1">
            <a:avLst/>
          </a:prstGeom>
          <a:ln w="38100">
            <a:solidFill>
              <a:srgbClr val="CB3323"/>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1B8DE64-8E86-4E46-9D2B-769FA592A994}"/>
              </a:ext>
            </a:extLst>
          </p:cNvPr>
          <p:cNvSpPr txBox="1"/>
          <p:nvPr/>
        </p:nvSpPr>
        <p:spPr>
          <a:xfrm>
            <a:off x="8986187" y="3844732"/>
            <a:ext cx="2858799" cy="584775"/>
          </a:xfrm>
          <a:prstGeom prst="rect">
            <a:avLst/>
          </a:prstGeom>
          <a:noFill/>
        </p:spPr>
        <p:txBody>
          <a:bodyPr wrap="square" rtlCol="0">
            <a:spAutoFit/>
          </a:bodyPr>
          <a:lstStyle/>
          <a:p>
            <a:r>
              <a:rPr lang="en-AU" sz="1600" dirty="0"/>
              <a:t>Indicates </a:t>
            </a:r>
            <a:r>
              <a:rPr lang="en-AU" sz="1600" b="1" dirty="0"/>
              <a:t>significance</a:t>
            </a:r>
            <a:r>
              <a:rPr lang="en-AU" sz="1600" dirty="0"/>
              <a:t> of gene’s differential expression</a:t>
            </a:r>
          </a:p>
        </p:txBody>
      </p:sp>
      <p:sp>
        <p:nvSpPr>
          <p:cNvPr id="41" name="TextBox 40">
            <a:extLst>
              <a:ext uri="{FF2B5EF4-FFF2-40B4-BE49-F238E27FC236}">
                <a16:creationId xmlns:a16="http://schemas.microsoft.com/office/drawing/2014/main" id="{E517FBA9-6EC0-4FE9-A1ED-451D3F7E6E12}"/>
              </a:ext>
            </a:extLst>
          </p:cNvPr>
          <p:cNvSpPr txBox="1"/>
          <p:nvPr/>
        </p:nvSpPr>
        <p:spPr>
          <a:xfrm>
            <a:off x="627955" y="1416731"/>
            <a:ext cx="4086273" cy="1077218"/>
          </a:xfrm>
          <a:prstGeom prst="rect">
            <a:avLst/>
          </a:prstGeom>
          <a:noFill/>
        </p:spPr>
        <p:txBody>
          <a:bodyPr wrap="square" numCol="1" spcCol="0" rtlCol="0">
            <a:spAutoFit/>
          </a:bodyPr>
          <a:lstStyle/>
          <a:p>
            <a:r>
              <a:rPr lang="en-AU" sz="1600" u="sng" dirty="0"/>
              <a:t>Methods used: </a:t>
            </a:r>
          </a:p>
          <a:p>
            <a:pPr marL="285750" indent="-285750">
              <a:buFont typeface="Arial" panose="020B0604020202020204" pitchFamily="34" charset="0"/>
              <a:buChar char="•"/>
            </a:pPr>
            <a:r>
              <a:rPr lang="en-AU" sz="1600" dirty="0"/>
              <a:t>DESeq2 analysis (in R)</a:t>
            </a:r>
          </a:p>
          <a:p>
            <a:pPr marL="285750" indent="-285750">
              <a:buFont typeface="Arial" panose="020B0604020202020204" pitchFamily="34" charset="0"/>
              <a:buChar char="•"/>
            </a:pPr>
            <a:r>
              <a:rPr lang="en-AU" sz="1600" dirty="0"/>
              <a:t>KEGG Pathway analysis (using DAVID)</a:t>
            </a:r>
          </a:p>
          <a:p>
            <a:pPr marL="285750" indent="-285750">
              <a:buFont typeface="Arial" panose="020B0604020202020204" pitchFamily="34" charset="0"/>
              <a:buChar char="•"/>
            </a:pPr>
            <a:endParaRPr lang="en-AU" sz="1600" dirty="0"/>
          </a:p>
        </p:txBody>
      </p:sp>
      <p:sp>
        <p:nvSpPr>
          <p:cNvPr id="24" name="Text Box 7">
            <a:extLst>
              <a:ext uri="{FF2B5EF4-FFF2-40B4-BE49-F238E27FC236}">
                <a16:creationId xmlns:a16="http://schemas.microsoft.com/office/drawing/2014/main" id="{7A461B5B-0119-49D0-9537-5FEE0C736A43}"/>
              </a:ext>
            </a:extLst>
          </p:cNvPr>
          <p:cNvSpPr txBox="1"/>
          <p:nvPr/>
        </p:nvSpPr>
        <p:spPr>
          <a:xfrm>
            <a:off x="10556239" y="2307626"/>
            <a:ext cx="1007804" cy="701675"/>
          </a:xfrm>
          <a:prstGeom prst="rect">
            <a:avLst/>
          </a:prstGeom>
          <a:solidFill>
            <a:srgbClr val="1BB0BB"/>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latin typeface="Tenorite" panose="00000500000000000000" pitchFamily="2" charset="0"/>
                <a:ea typeface="Calibri" panose="020F0502020204030204" pitchFamily="34" charset="0"/>
                <a:cs typeface="Times New Roman" panose="02020603050405020304" pitchFamily="18" charset="0"/>
              </a:rPr>
              <a:t>Analysis</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Arrow: Right 24">
            <a:extLst>
              <a:ext uri="{FF2B5EF4-FFF2-40B4-BE49-F238E27FC236}">
                <a16:creationId xmlns:a16="http://schemas.microsoft.com/office/drawing/2014/main" id="{477292E3-65F0-4C64-960E-E57D12336BE8}"/>
              </a:ext>
            </a:extLst>
          </p:cNvPr>
          <p:cNvSpPr/>
          <p:nvPr/>
        </p:nvSpPr>
        <p:spPr>
          <a:xfrm>
            <a:off x="3690290" y="2590786"/>
            <a:ext cx="514018"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29" name="Arrow: Right 28">
            <a:extLst>
              <a:ext uri="{FF2B5EF4-FFF2-40B4-BE49-F238E27FC236}">
                <a16:creationId xmlns:a16="http://schemas.microsoft.com/office/drawing/2014/main" id="{59B3929B-4C73-4A11-905F-1B9F40343509}"/>
              </a:ext>
            </a:extLst>
          </p:cNvPr>
          <p:cNvSpPr/>
          <p:nvPr/>
        </p:nvSpPr>
        <p:spPr>
          <a:xfrm>
            <a:off x="5702584" y="2597823"/>
            <a:ext cx="514018"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36" name="Arrow: Right 35">
            <a:extLst>
              <a:ext uri="{FF2B5EF4-FFF2-40B4-BE49-F238E27FC236}">
                <a16:creationId xmlns:a16="http://schemas.microsoft.com/office/drawing/2014/main" id="{3E0E76C8-DE15-48EE-AD6F-A48DB5E65796}"/>
              </a:ext>
            </a:extLst>
          </p:cNvPr>
          <p:cNvSpPr/>
          <p:nvPr/>
        </p:nvSpPr>
        <p:spPr>
          <a:xfrm>
            <a:off x="7903345" y="2590786"/>
            <a:ext cx="514018"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47" name="Arrow: Right 46">
            <a:extLst>
              <a:ext uri="{FF2B5EF4-FFF2-40B4-BE49-F238E27FC236}">
                <a16:creationId xmlns:a16="http://schemas.microsoft.com/office/drawing/2014/main" id="{2221CF02-D8B7-448C-88DA-35B72BEDAC13}"/>
              </a:ext>
            </a:extLst>
          </p:cNvPr>
          <p:cNvSpPr/>
          <p:nvPr/>
        </p:nvSpPr>
        <p:spPr>
          <a:xfrm>
            <a:off x="9930191" y="2600669"/>
            <a:ext cx="514018"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38" name="TextBox 37">
            <a:extLst>
              <a:ext uri="{FF2B5EF4-FFF2-40B4-BE49-F238E27FC236}">
                <a16:creationId xmlns:a16="http://schemas.microsoft.com/office/drawing/2014/main" id="{43E5FC0B-51D7-4C23-8245-8C3A8D57CF2F}"/>
              </a:ext>
            </a:extLst>
          </p:cNvPr>
          <p:cNvSpPr txBox="1"/>
          <p:nvPr/>
        </p:nvSpPr>
        <p:spPr>
          <a:xfrm>
            <a:off x="627955" y="3494062"/>
            <a:ext cx="4008663" cy="584775"/>
          </a:xfrm>
          <a:prstGeom prst="rect">
            <a:avLst/>
          </a:prstGeom>
          <a:noFill/>
        </p:spPr>
        <p:txBody>
          <a:bodyPr wrap="square" rtlCol="0">
            <a:spAutoFit/>
          </a:bodyPr>
          <a:lstStyle/>
          <a:p>
            <a:pPr marL="285750" indent="-285750">
              <a:buFont typeface="Arial" panose="020B0604020202020204" pitchFamily="34" charset="0"/>
              <a:buChar char="•"/>
            </a:pPr>
            <a:r>
              <a:rPr lang="en-AU" sz="1600" dirty="0"/>
              <a:t>Removed genes </a:t>
            </a:r>
            <a:r>
              <a:rPr lang="en-AU" sz="1600" b="1" dirty="0"/>
              <a:t>without</a:t>
            </a:r>
            <a:r>
              <a:rPr lang="en-AU" sz="1600" dirty="0"/>
              <a:t> </a:t>
            </a:r>
            <a:r>
              <a:rPr lang="en-AU" sz="1600" u="sng" dirty="0"/>
              <a:t>known</a:t>
            </a:r>
            <a:r>
              <a:rPr lang="en-AU" sz="1600" dirty="0"/>
              <a:t> function</a:t>
            </a:r>
          </a:p>
          <a:p>
            <a:pPr marL="285750" indent="-285750">
              <a:buFont typeface="Arial" panose="020B0604020202020204" pitchFamily="34" charset="0"/>
              <a:buChar char="•"/>
            </a:pPr>
            <a:r>
              <a:rPr lang="en-AU" sz="1600" dirty="0"/>
              <a:t>Removed genes with </a:t>
            </a:r>
            <a:r>
              <a:rPr lang="en-AU" sz="1600" b="1" dirty="0"/>
              <a:t>too few counts</a:t>
            </a:r>
            <a:endParaRPr lang="en-AU" sz="1600" dirty="0"/>
          </a:p>
        </p:txBody>
      </p:sp>
      <p:sp>
        <p:nvSpPr>
          <p:cNvPr id="40" name="Arrow: Right 39">
            <a:extLst>
              <a:ext uri="{FF2B5EF4-FFF2-40B4-BE49-F238E27FC236}">
                <a16:creationId xmlns:a16="http://schemas.microsoft.com/office/drawing/2014/main" id="{427347E3-82D1-44BD-BA82-50363927CC0F}"/>
              </a:ext>
            </a:extLst>
          </p:cNvPr>
          <p:cNvSpPr/>
          <p:nvPr/>
        </p:nvSpPr>
        <p:spPr>
          <a:xfrm rot="5400000">
            <a:off x="2871666" y="3052700"/>
            <a:ext cx="394089" cy="471535"/>
          </a:xfrm>
          <a:prstGeom prst="rightArrow">
            <a:avLst>
              <a:gd name="adj1" fmla="val 49467"/>
              <a:gd name="adj2" fmla="val 46112"/>
            </a:avLst>
          </a:prstGeom>
          <a:solidFill>
            <a:srgbClr val="C4F0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43" name="TextBox 42">
            <a:extLst>
              <a:ext uri="{FF2B5EF4-FFF2-40B4-BE49-F238E27FC236}">
                <a16:creationId xmlns:a16="http://schemas.microsoft.com/office/drawing/2014/main" id="{ABC4EBCF-5193-4984-A927-26A5BDBB9AD1}"/>
              </a:ext>
            </a:extLst>
          </p:cNvPr>
          <p:cNvSpPr txBox="1"/>
          <p:nvPr/>
        </p:nvSpPr>
        <p:spPr>
          <a:xfrm>
            <a:off x="5068125" y="3323572"/>
            <a:ext cx="2136889" cy="349890"/>
          </a:xfrm>
          <a:prstGeom prst="rect">
            <a:avLst/>
          </a:prstGeom>
          <a:noFill/>
        </p:spPr>
        <p:txBody>
          <a:bodyPr wrap="square" rtlCol="0">
            <a:spAutoFit/>
          </a:bodyPr>
          <a:lstStyle/>
          <a:p>
            <a:r>
              <a:rPr lang="en-AU" sz="1600" dirty="0"/>
              <a:t>Using </a:t>
            </a:r>
            <a:r>
              <a:rPr lang="en-AU" sz="1600" b="1" dirty="0"/>
              <a:t>DESeq2</a:t>
            </a:r>
            <a:r>
              <a:rPr lang="en-AU" sz="1600" dirty="0"/>
              <a:t> library</a:t>
            </a:r>
          </a:p>
        </p:txBody>
      </p:sp>
    </p:spTree>
    <p:extLst>
      <p:ext uri="{BB962C8B-B14F-4D97-AF65-F5344CB8AC3E}">
        <p14:creationId xmlns:p14="http://schemas.microsoft.com/office/powerpoint/2010/main" val="18666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1" grpId="0" animBg="1"/>
      <p:bldP spid="32" grpId="0" animBg="1"/>
      <p:bldP spid="33" grpId="0" animBg="1"/>
      <p:bldP spid="34" grpId="0"/>
      <p:bldP spid="39" grpId="0"/>
      <p:bldP spid="38" grpId="0"/>
      <p:bldP spid="38" grpId="1"/>
      <p:bldP spid="40" grpId="0" animBg="1"/>
      <p:bldP spid="40" grpId="1"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838200" y="345247"/>
            <a:ext cx="10515600" cy="1325563"/>
          </a:xfrm>
        </p:spPr>
        <p:txBody>
          <a:bodyPr/>
          <a:lstStyle/>
          <a:p>
            <a:r>
              <a:rPr lang="en-AU" b="1" dirty="0"/>
              <a:t>Timeline &amp; Communication</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17" name="Text Box 10">
            <a:extLst>
              <a:ext uri="{FF2B5EF4-FFF2-40B4-BE49-F238E27FC236}">
                <a16:creationId xmlns:a16="http://schemas.microsoft.com/office/drawing/2014/main" id="{67768BAC-105C-4952-AE92-BF59A4E26F5E}"/>
              </a:ext>
            </a:extLst>
          </p:cNvPr>
          <p:cNvSpPr txBox="1"/>
          <p:nvPr/>
        </p:nvSpPr>
        <p:spPr>
          <a:xfrm>
            <a:off x="937518" y="2726740"/>
            <a:ext cx="1218615" cy="726453"/>
          </a:xfrm>
          <a:prstGeom prst="rect">
            <a:avLst/>
          </a:prstGeom>
          <a:solidFill>
            <a:srgbClr val="9DEBF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sz="1600" dirty="0">
                <a:effectLst/>
                <a:latin typeface="Tenorite" panose="00000500000000000000" pitchFamily="2" charset="0"/>
                <a:ea typeface="Calibri" panose="020F0502020204030204" pitchFamily="34" charset="0"/>
                <a:cs typeface="Times New Roman" panose="02020603050405020304" pitchFamily="18" charset="0"/>
              </a:rPr>
              <a:t>Data Acquisition</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9">
            <a:extLst>
              <a:ext uri="{FF2B5EF4-FFF2-40B4-BE49-F238E27FC236}">
                <a16:creationId xmlns:a16="http://schemas.microsoft.com/office/drawing/2014/main" id="{C2805787-940E-4720-8014-7EACF2C34DD2}"/>
              </a:ext>
            </a:extLst>
          </p:cNvPr>
          <p:cNvSpPr txBox="1"/>
          <p:nvPr/>
        </p:nvSpPr>
        <p:spPr>
          <a:xfrm>
            <a:off x="3006006" y="2716387"/>
            <a:ext cx="1583624" cy="709611"/>
          </a:xfrm>
          <a:prstGeom prst="rect">
            <a:avLst/>
          </a:prstGeom>
          <a:solidFill>
            <a:srgbClr val="2FD4E1"/>
          </a:solidFill>
          <a:ln w="6350">
            <a:solidFill>
              <a:schemeClr val="tx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mj-lt"/>
                <a:ea typeface="Calibri" panose="020F0502020204030204" pitchFamily="34" charset="0"/>
                <a:cs typeface="Times New Roman" panose="02020603050405020304" pitchFamily="18" charset="0"/>
              </a:rPr>
              <a:t>Preprocessing</a:t>
            </a:r>
          </a:p>
        </p:txBody>
      </p:sp>
      <p:sp>
        <p:nvSpPr>
          <p:cNvPr id="26" name="Text Box 12">
            <a:extLst>
              <a:ext uri="{FF2B5EF4-FFF2-40B4-BE49-F238E27FC236}">
                <a16:creationId xmlns:a16="http://schemas.microsoft.com/office/drawing/2014/main" id="{663A1000-246F-438E-9928-D8233668E1E3}"/>
              </a:ext>
            </a:extLst>
          </p:cNvPr>
          <p:cNvSpPr txBox="1"/>
          <p:nvPr/>
        </p:nvSpPr>
        <p:spPr>
          <a:xfrm>
            <a:off x="5439503" y="2713012"/>
            <a:ext cx="1462684" cy="723342"/>
          </a:xfrm>
          <a:prstGeom prst="rect">
            <a:avLst/>
          </a:prstGeom>
          <a:solidFill>
            <a:srgbClr val="1BB0BB"/>
          </a:solidFill>
          <a:ln w="6350">
            <a:solidFill>
              <a:schemeClr val="tx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Analysis &amp; Visualisation</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11">
            <a:extLst>
              <a:ext uri="{FF2B5EF4-FFF2-40B4-BE49-F238E27FC236}">
                <a16:creationId xmlns:a16="http://schemas.microsoft.com/office/drawing/2014/main" id="{03AEDBC3-3988-49D3-B2B4-18A0602B4120}"/>
              </a:ext>
            </a:extLst>
          </p:cNvPr>
          <p:cNvSpPr txBox="1"/>
          <p:nvPr/>
        </p:nvSpPr>
        <p:spPr>
          <a:xfrm>
            <a:off x="7752060" y="2735162"/>
            <a:ext cx="1155623" cy="709611"/>
          </a:xfrm>
          <a:prstGeom prst="rect">
            <a:avLst/>
          </a:prstGeom>
          <a:solidFill>
            <a:srgbClr val="2FD4E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Machine Learning</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7">
            <a:extLst>
              <a:ext uri="{FF2B5EF4-FFF2-40B4-BE49-F238E27FC236}">
                <a16:creationId xmlns:a16="http://schemas.microsoft.com/office/drawing/2014/main" id="{CD6704AF-EF58-441F-8B12-D9662F0606DD}"/>
              </a:ext>
            </a:extLst>
          </p:cNvPr>
          <p:cNvSpPr txBox="1"/>
          <p:nvPr/>
        </p:nvSpPr>
        <p:spPr>
          <a:xfrm>
            <a:off x="9757556" y="2720077"/>
            <a:ext cx="1583624" cy="709611"/>
          </a:xfrm>
          <a:prstGeom prst="rect">
            <a:avLst/>
          </a:prstGeom>
          <a:solidFill>
            <a:srgbClr val="9DEBF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dirty="0">
                <a:effectLst/>
                <a:latin typeface="Tenorite" panose="00000500000000000000" pitchFamily="2" charset="0"/>
                <a:ea typeface="Calibri" panose="020F0502020204030204" pitchFamily="34" charset="0"/>
                <a:cs typeface="Times New Roman" panose="02020603050405020304" pitchFamily="18" charset="0"/>
              </a:rPr>
              <a:t>Deliverables</a:t>
            </a:r>
            <a:endParaRPr lang="en-A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Arrow: Right 24">
            <a:extLst>
              <a:ext uri="{FF2B5EF4-FFF2-40B4-BE49-F238E27FC236}">
                <a16:creationId xmlns:a16="http://schemas.microsoft.com/office/drawing/2014/main" id="{477292E3-65F0-4C64-960E-E57D12336BE8}"/>
              </a:ext>
            </a:extLst>
          </p:cNvPr>
          <p:cNvSpPr/>
          <p:nvPr/>
        </p:nvSpPr>
        <p:spPr>
          <a:xfrm rot="5400000">
            <a:off x="1289816" y="3789750"/>
            <a:ext cx="514018"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8" name="Text Box 10">
            <a:extLst>
              <a:ext uri="{FF2B5EF4-FFF2-40B4-BE49-F238E27FC236}">
                <a16:creationId xmlns:a16="http://schemas.microsoft.com/office/drawing/2014/main" id="{637D3244-1C92-6590-D9FF-75619AEC3BF5}"/>
              </a:ext>
            </a:extLst>
          </p:cNvPr>
          <p:cNvSpPr txBox="1">
            <a:spLocks noChangeArrowheads="1"/>
          </p:cNvSpPr>
          <p:nvPr/>
        </p:nvSpPr>
        <p:spPr bwMode="auto">
          <a:xfrm>
            <a:off x="686567" y="1716918"/>
            <a:ext cx="1180208"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1</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9" name="Text Box 1">
            <a:extLst>
              <a:ext uri="{FF2B5EF4-FFF2-40B4-BE49-F238E27FC236}">
                <a16:creationId xmlns:a16="http://schemas.microsoft.com/office/drawing/2014/main" id="{963E6985-1F14-CCAF-FC04-9C4A960B62A6}"/>
              </a:ext>
            </a:extLst>
          </p:cNvPr>
          <p:cNvSpPr txBox="1">
            <a:spLocks noChangeArrowheads="1"/>
          </p:cNvSpPr>
          <p:nvPr/>
        </p:nvSpPr>
        <p:spPr bwMode="auto">
          <a:xfrm>
            <a:off x="2307624" y="1716918"/>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dirty="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2</a:t>
            </a:r>
            <a:endParaRPr kumimoji="0" lang="en-AU" altLang="en-US" sz="2400" b="0" i="0" u="none" strike="noStrike" cap="none" normalizeH="0" baseline="0" dirty="0">
              <a:ln>
                <a:noFill/>
              </a:ln>
              <a:solidFill>
                <a:schemeClr val="tx1"/>
              </a:solidFill>
              <a:effectLst/>
              <a:latin typeface="Arial" panose="020B0604020202020204" pitchFamily="34" charset="0"/>
            </a:endParaRPr>
          </a:p>
        </p:txBody>
      </p:sp>
      <p:sp>
        <p:nvSpPr>
          <p:cNvPr id="10" name="Text Box 6">
            <a:extLst>
              <a:ext uri="{FF2B5EF4-FFF2-40B4-BE49-F238E27FC236}">
                <a16:creationId xmlns:a16="http://schemas.microsoft.com/office/drawing/2014/main" id="{DD152A6C-B5EB-B523-E4DB-4283D79AD557}"/>
              </a:ext>
            </a:extLst>
          </p:cNvPr>
          <p:cNvSpPr txBox="1">
            <a:spLocks noChangeArrowheads="1"/>
          </p:cNvSpPr>
          <p:nvPr/>
        </p:nvSpPr>
        <p:spPr bwMode="auto">
          <a:xfrm>
            <a:off x="3884840" y="1704046"/>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dirty="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3</a:t>
            </a:r>
            <a:endParaRPr kumimoji="0" lang="en-AU" altLang="en-US" sz="2400" b="0" i="0" u="none" strike="noStrike" cap="none" normalizeH="0" baseline="0" dirty="0">
              <a:ln>
                <a:noFill/>
              </a:ln>
              <a:solidFill>
                <a:schemeClr val="tx1"/>
              </a:solidFill>
              <a:effectLst/>
              <a:latin typeface="Arial" panose="020B0604020202020204" pitchFamily="34" charset="0"/>
            </a:endParaRPr>
          </a:p>
        </p:txBody>
      </p:sp>
      <p:sp>
        <p:nvSpPr>
          <p:cNvPr id="11" name="Text Box 2">
            <a:extLst>
              <a:ext uri="{FF2B5EF4-FFF2-40B4-BE49-F238E27FC236}">
                <a16:creationId xmlns:a16="http://schemas.microsoft.com/office/drawing/2014/main" id="{C0A45C71-888C-0792-EF04-73DF9AD67D81}"/>
              </a:ext>
            </a:extLst>
          </p:cNvPr>
          <p:cNvSpPr txBox="1">
            <a:spLocks noChangeArrowheads="1"/>
          </p:cNvSpPr>
          <p:nvPr/>
        </p:nvSpPr>
        <p:spPr bwMode="auto">
          <a:xfrm>
            <a:off x="5505896" y="1716918"/>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dirty="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4</a:t>
            </a:r>
            <a:endParaRPr kumimoji="0" lang="en-AU" altLang="en-US" sz="2400" b="0" i="0" u="none" strike="noStrike" cap="none" normalizeH="0" baseline="0" dirty="0">
              <a:ln>
                <a:noFill/>
              </a:ln>
              <a:solidFill>
                <a:schemeClr val="tx1"/>
              </a:solidFill>
              <a:effectLst/>
              <a:latin typeface="Arial" panose="020B0604020202020204" pitchFamily="34" charset="0"/>
            </a:endParaRPr>
          </a:p>
        </p:txBody>
      </p:sp>
      <p:sp>
        <p:nvSpPr>
          <p:cNvPr id="12" name="Text Box 5">
            <a:extLst>
              <a:ext uri="{FF2B5EF4-FFF2-40B4-BE49-F238E27FC236}">
                <a16:creationId xmlns:a16="http://schemas.microsoft.com/office/drawing/2014/main" id="{796294CF-167A-28D0-BE2D-39A412B1511C}"/>
              </a:ext>
            </a:extLst>
          </p:cNvPr>
          <p:cNvSpPr txBox="1">
            <a:spLocks noChangeArrowheads="1"/>
          </p:cNvSpPr>
          <p:nvPr/>
        </p:nvSpPr>
        <p:spPr bwMode="auto">
          <a:xfrm>
            <a:off x="7128076" y="1716918"/>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dirty="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5</a:t>
            </a:r>
            <a:endParaRPr kumimoji="0" lang="en-AU" altLang="en-US" sz="2400" b="0" i="0" u="none" strike="noStrike" cap="none" normalizeH="0" baseline="0" dirty="0">
              <a:ln>
                <a:noFill/>
              </a:ln>
              <a:solidFill>
                <a:schemeClr val="tx1"/>
              </a:solidFill>
              <a:effectLst/>
              <a:latin typeface="Arial" panose="020B0604020202020204" pitchFamily="34" charset="0"/>
            </a:endParaRPr>
          </a:p>
        </p:txBody>
      </p:sp>
      <p:sp>
        <p:nvSpPr>
          <p:cNvPr id="13" name="Text Box 3">
            <a:extLst>
              <a:ext uri="{FF2B5EF4-FFF2-40B4-BE49-F238E27FC236}">
                <a16:creationId xmlns:a16="http://schemas.microsoft.com/office/drawing/2014/main" id="{DE5232E2-2B2F-BFD7-8AE8-9D93A2748689}"/>
              </a:ext>
            </a:extLst>
          </p:cNvPr>
          <p:cNvSpPr txBox="1">
            <a:spLocks noChangeArrowheads="1"/>
          </p:cNvSpPr>
          <p:nvPr/>
        </p:nvSpPr>
        <p:spPr bwMode="auto">
          <a:xfrm>
            <a:off x="8750257" y="1716918"/>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dirty="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6</a:t>
            </a:r>
            <a:endParaRPr kumimoji="0" lang="en-AU" altLang="en-US" sz="2400" b="0" i="0" u="none" strike="noStrike" cap="none" normalizeH="0" baseline="0" dirty="0">
              <a:ln>
                <a:noFill/>
              </a:ln>
              <a:solidFill>
                <a:schemeClr val="tx1"/>
              </a:solidFill>
              <a:effectLst/>
              <a:latin typeface="Arial" panose="020B0604020202020204" pitchFamily="34" charset="0"/>
            </a:endParaRPr>
          </a:p>
        </p:txBody>
      </p:sp>
      <p:sp>
        <p:nvSpPr>
          <p:cNvPr id="14" name="Text Box 4">
            <a:extLst>
              <a:ext uri="{FF2B5EF4-FFF2-40B4-BE49-F238E27FC236}">
                <a16:creationId xmlns:a16="http://schemas.microsoft.com/office/drawing/2014/main" id="{26DCD025-44B2-C40E-BAF4-4691C7929989}"/>
              </a:ext>
            </a:extLst>
          </p:cNvPr>
          <p:cNvSpPr txBox="1">
            <a:spLocks noChangeArrowheads="1"/>
          </p:cNvSpPr>
          <p:nvPr/>
        </p:nvSpPr>
        <p:spPr bwMode="auto">
          <a:xfrm>
            <a:off x="10326348" y="1720093"/>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dirty="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7</a:t>
            </a:r>
            <a:endParaRPr kumimoji="0" lang="en-AU" altLang="en-US" sz="2400" b="0" i="0" u="none" strike="noStrike" cap="none" normalizeH="0" baseline="0" dirty="0">
              <a:ln>
                <a:noFill/>
              </a:ln>
              <a:solidFill>
                <a:schemeClr val="tx1"/>
              </a:solidFill>
              <a:effectLst/>
              <a:latin typeface="Arial" panose="020B0604020202020204" pitchFamily="34" charset="0"/>
            </a:endParaRPr>
          </a:p>
        </p:txBody>
      </p:sp>
      <p:sp>
        <p:nvSpPr>
          <p:cNvPr id="16" name="Left Brace 15">
            <a:extLst>
              <a:ext uri="{FF2B5EF4-FFF2-40B4-BE49-F238E27FC236}">
                <a16:creationId xmlns:a16="http://schemas.microsoft.com/office/drawing/2014/main" id="{D7DF19BB-671C-7D55-A2F9-4769E2953815}"/>
              </a:ext>
            </a:extLst>
          </p:cNvPr>
          <p:cNvSpPr/>
          <p:nvPr/>
        </p:nvSpPr>
        <p:spPr>
          <a:xfrm rot="16200000">
            <a:off x="2675322" y="201236"/>
            <a:ext cx="365125" cy="4342636"/>
          </a:xfrm>
          <a:prstGeom prst="leftBrace">
            <a:avLst>
              <a:gd name="adj1" fmla="val 29462"/>
              <a:gd name="adj2" fmla="val 14533"/>
            </a:avLst>
          </a:prstGeom>
          <a:ln w="28575">
            <a:solidFill>
              <a:srgbClr val="CB33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0" name="Left Brace 19">
            <a:extLst>
              <a:ext uri="{FF2B5EF4-FFF2-40B4-BE49-F238E27FC236}">
                <a16:creationId xmlns:a16="http://schemas.microsoft.com/office/drawing/2014/main" id="{9550C5D1-FEFD-7B18-E091-8D0C9A2463D8}"/>
              </a:ext>
            </a:extLst>
          </p:cNvPr>
          <p:cNvSpPr/>
          <p:nvPr/>
        </p:nvSpPr>
        <p:spPr>
          <a:xfrm rot="16200000">
            <a:off x="4328093" y="279769"/>
            <a:ext cx="409231" cy="4378481"/>
          </a:xfrm>
          <a:prstGeom prst="leftBrace">
            <a:avLst>
              <a:gd name="adj1" fmla="val 35388"/>
              <a:gd name="adj2" fmla="val 34515"/>
            </a:avLst>
          </a:prstGeom>
          <a:ln w="28575">
            <a:solidFill>
              <a:srgbClr val="FCA3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1" name="Left Brace 20">
            <a:extLst>
              <a:ext uri="{FF2B5EF4-FFF2-40B4-BE49-F238E27FC236}">
                <a16:creationId xmlns:a16="http://schemas.microsoft.com/office/drawing/2014/main" id="{36D0F08F-3D84-76BD-8907-021D282165C5}"/>
              </a:ext>
            </a:extLst>
          </p:cNvPr>
          <p:cNvSpPr/>
          <p:nvPr/>
        </p:nvSpPr>
        <p:spPr>
          <a:xfrm rot="16200000">
            <a:off x="7472599" y="222326"/>
            <a:ext cx="409232" cy="4342636"/>
          </a:xfrm>
          <a:prstGeom prst="leftBrace">
            <a:avLst>
              <a:gd name="adj1" fmla="val 36917"/>
              <a:gd name="adj2" fmla="val 14190"/>
            </a:avLst>
          </a:prstGeom>
          <a:ln w="28575">
            <a:solidFill>
              <a:srgbClr val="CB33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2" name="Left Brace 21">
            <a:extLst>
              <a:ext uri="{FF2B5EF4-FFF2-40B4-BE49-F238E27FC236}">
                <a16:creationId xmlns:a16="http://schemas.microsoft.com/office/drawing/2014/main" id="{9CC60BD7-B549-CF03-0914-971C6D8C8FE7}"/>
              </a:ext>
            </a:extLst>
          </p:cNvPr>
          <p:cNvSpPr/>
          <p:nvPr/>
        </p:nvSpPr>
        <p:spPr>
          <a:xfrm rot="16200000">
            <a:off x="8344180" y="1095090"/>
            <a:ext cx="409232" cy="2763336"/>
          </a:xfrm>
          <a:prstGeom prst="leftBrace">
            <a:avLst>
              <a:gd name="adj1" fmla="val 25354"/>
              <a:gd name="adj2" fmla="val 40871"/>
            </a:avLst>
          </a:prstGeom>
          <a:ln w="28575">
            <a:solidFill>
              <a:srgbClr val="FCA3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3" name="Left Brace 22">
            <a:extLst>
              <a:ext uri="{FF2B5EF4-FFF2-40B4-BE49-F238E27FC236}">
                <a16:creationId xmlns:a16="http://schemas.microsoft.com/office/drawing/2014/main" id="{59E8EFAF-271B-4FD1-F86A-4BCFDD63C802}"/>
              </a:ext>
            </a:extLst>
          </p:cNvPr>
          <p:cNvSpPr/>
          <p:nvPr/>
        </p:nvSpPr>
        <p:spPr>
          <a:xfrm rot="16200000">
            <a:off x="9913315" y="1055262"/>
            <a:ext cx="445881" cy="2738358"/>
          </a:xfrm>
          <a:prstGeom prst="leftBrace">
            <a:avLst>
              <a:gd name="adj1" fmla="val 36917"/>
              <a:gd name="adj2" fmla="val 63803"/>
            </a:avLst>
          </a:prstGeom>
          <a:ln w="28575">
            <a:solidFill>
              <a:srgbClr val="0E5C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4" name="Arrow: Right 43">
            <a:extLst>
              <a:ext uri="{FF2B5EF4-FFF2-40B4-BE49-F238E27FC236}">
                <a16:creationId xmlns:a16="http://schemas.microsoft.com/office/drawing/2014/main" id="{AB7D2A0C-5264-0B19-0721-C19485BEAE95}"/>
              </a:ext>
            </a:extLst>
          </p:cNvPr>
          <p:cNvSpPr/>
          <p:nvPr/>
        </p:nvSpPr>
        <p:spPr>
          <a:xfrm rot="5400000">
            <a:off x="5931065" y="3789717"/>
            <a:ext cx="514018"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45" name="Arrow: Right 44">
            <a:extLst>
              <a:ext uri="{FF2B5EF4-FFF2-40B4-BE49-F238E27FC236}">
                <a16:creationId xmlns:a16="http://schemas.microsoft.com/office/drawing/2014/main" id="{2EB2FC5C-FE77-EEFA-A862-3CF579337DE9}"/>
              </a:ext>
            </a:extLst>
          </p:cNvPr>
          <p:cNvSpPr/>
          <p:nvPr/>
        </p:nvSpPr>
        <p:spPr>
          <a:xfrm rot="5400000">
            <a:off x="8050152" y="3788078"/>
            <a:ext cx="514018" cy="184150"/>
          </a:xfrm>
          <a:prstGeom prst="rightArrow">
            <a:avLst>
              <a:gd name="adj1" fmla="val 49467"/>
              <a:gd name="adj2" fmla="val 7439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Tree>
    <p:extLst>
      <p:ext uri="{BB962C8B-B14F-4D97-AF65-F5344CB8AC3E}">
        <p14:creationId xmlns:p14="http://schemas.microsoft.com/office/powerpoint/2010/main" val="3325037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ACQUISITION OF DATA</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539937"/>
            <a:ext cx="10515600" cy="3139321"/>
          </a:xfrm>
          <a:prstGeom prst="rect">
            <a:avLst/>
          </a:prstGeom>
          <a:noFill/>
        </p:spPr>
        <p:txBody>
          <a:bodyPr wrap="square">
            <a:spAutoFit/>
          </a:bodyPr>
          <a:lstStyle/>
          <a:p>
            <a:r>
              <a:rPr lang="en-AU" b="1" u="sng" dirty="0">
                <a:solidFill>
                  <a:srgbClr val="CB3323"/>
                </a:solidFill>
              </a:rPr>
              <a:t>RENTAL DATASETS</a:t>
            </a:r>
          </a:p>
          <a:p>
            <a:r>
              <a:rPr lang="en-AU" i="1" dirty="0"/>
              <a:t>Sources</a:t>
            </a:r>
          </a:p>
          <a:p>
            <a:endParaRPr lang="en-AU" i="1" dirty="0"/>
          </a:p>
          <a:p>
            <a:r>
              <a:rPr lang="en-AU" i="1" dirty="0"/>
              <a:t>Issues/Challenges</a:t>
            </a:r>
            <a:r>
              <a:rPr lang="en-AU" dirty="0"/>
              <a:t> (</a:t>
            </a:r>
            <a:r>
              <a:rPr lang="en-AU" dirty="0" err="1"/>
              <a:t>eg.</a:t>
            </a:r>
            <a:r>
              <a:rPr lang="en-AU" dirty="0"/>
              <a:t> Missing data imputation)</a:t>
            </a:r>
            <a:endParaRPr lang="en-AU" i="1" dirty="0"/>
          </a:p>
          <a:p>
            <a:endParaRPr lang="en-AU" dirty="0"/>
          </a:p>
          <a:p>
            <a:r>
              <a:rPr lang="en-AU" i="1" dirty="0"/>
              <a:t>Internal Features</a:t>
            </a:r>
          </a:p>
          <a:p>
            <a:endParaRPr lang="en-AU" b="1" u="sng" dirty="0">
              <a:solidFill>
                <a:srgbClr val="CB3323"/>
              </a:solidFill>
            </a:endParaRPr>
          </a:p>
          <a:p>
            <a:r>
              <a:rPr lang="en-AU" b="1" u="sng" dirty="0">
                <a:solidFill>
                  <a:srgbClr val="CB3323"/>
                </a:solidFill>
              </a:rPr>
              <a:t>OTHER DATASETS</a:t>
            </a:r>
          </a:p>
          <a:p>
            <a:r>
              <a:rPr lang="en-AU" i="1" dirty="0"/>
              <a:t>Sources</a:t>
            </a:r>
          </a:p>
          <a:p>
            <a:endParaRPr lang="en-AU" i="1" dirty="0"/>
          </a:p>
          <a:p>
            <a:r>
              <a:rPr lang="en-AU" i="1" dirty="0"/>
              <a:t>External Features</a:t>
            </a:r>
          </a:p>
        </p:txBody>
      </p:sp>
    </p:spTree>
    <p:extLst>
      <p:ext uri="{BB962C8B-B14F-4D97-AF65-F5344CB8AC3E}">
        <p14:creationId xmlns:p14="http://schemas.microsoft.com/office/powerpoint/2010/main" val="267652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PREPROCESSING</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539937"/>
            <a:ext cx="10515600" cy="646331"/>
          </a:xfrm>
          <a:prstGeom prst="rect">
            <a:avLst/>
          </a:prstGeom>
          <a:noFill/>
        </p:spPr>
        <p:txBody>
          <a:bodyPr wrap="square">
            <a:spAutoFit/>
          </a:bodyPr>
          <a:lstStyle/>
          <a:p>
            <a:r>
              <a:rPr lang="en-AU" b="1" u="sng" dirty="0">
                <a:solidFill>
                  <a:srgbClr val="CB3323"/>
                </a:solidFill>
              </a:rPr>
              <a:t>AJKSDFHASKLDFASLDFKA</a:t>
            </a:r>
          </a:p>
          <a:p>
            <a:r>
              <a:rPr lang="en-AU" dirty="0"/>
              <a:t>Don’t know if we need to mention this in PP?</a:t>
            </a:r>
          </a:p>
        </p:txBody>
      </p:sp>
    </p:spTree>
    <p:extLst>
      <p:ext uri="{BB962C8B-B14F-4D97-AF65-F5344CB8AC3E}">
        <p14:creationId xmlns:p14="http://schemas.microsoft.com/office/powerpoint/2010/main" val="3306557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MODELLING</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539937"/>
            <a:ext cx="10515600" cy="369332"/>
          </a:xfrm>
          <a:prstGeom prst="rect">
            <a:avLst/>
          </a:prstGeom>
          <a:noFill/>
        </p:spPr>
        <p:txBody>
          <a:bodyPr wrap="square">
            <a:spAutoFit/>
          </a:bodyPr>
          <a:lstStyle/>
          <a:p>
            <a:r>
              <a:rPr lang="en-AU" b="1" u="sng" dirty="0">
                <a:solidFill>
                  <a:srgbClr val="CB3323"/>
                </a:solidFill>
              </a:rPr>
              <a:t>AJKSDFHASKLDFASLDFKA</a:t>
            </a:r>
            <a:endParaRPr lang="en-AU" i="1" dirty="0"/>
          </a:p>
        </p:txBody>
      </p:sp>
    </p:spTree>
    <p:extLst>
      <p:ext uri="{BB962C8B-B14F-4D97-AF65-F5344CB8AC3E}">
        <p14:creationId xmlns:p14="http://schemas.microsoft.com/office/powerpoint/2010/main" val="3879099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p:txBody>
          <a:bodyPr/>
          <a:lstStyle/>
          <a:p>
            <a:r>
              <a:rPr lang="en-AU" b="1" dirty="0"/>
              <a:t>Determining factors of rental price</a:t>
            </a:r>
          </a:p>
        </p:txBody>
      </p:sp>
      <p:sp>
        <p:nvSpPr>
          <p:cNvPr id="3" name="Text Placeholder 2">
            <a:extLst>
              <a:ext uri="{FF2B5EF4-FFF2-40B4-BE49-F238E27FC236}">
                <a16:creationId xmlns:a16="http://schemas.microsoft.com/office/drawing/2014/main" id="{CC8194C5-F30A-E4C3-2067-D383DBF21D1F}"/>
              </a:ext>
            </a:extLst>
          </p:cNvPr>
          <p:cNvSpPr>
            <a:spLocks noGrp="1"/>
          </p:cNvSpPr>
          <p:nvPr>
            <p:ph type="body" idx="1"/>
          </p:nvPr>
        </p:nvSpPr>
        <p:spPr/>
        <p:txBody>
          <a:bodyPr/>
          <a:lstStyle/>
          <a:p>
            <a:endParaRPr lang="en-AU" dirty="0"/>
          </a:p>
        </p:txBody>
      </p:sp>
      <p:sp>
        <p:nvSpPr>
          <p:cNvPr id="4" name="Date Placeholder 3">
            <a:extLst>
              <a:ext uri="{FF2B5EF4-FFF2-40B4-BE49-F238E27FC236}">
                <a16:creationId xmlns:a16="http://schemas.microsoft.com/office/drawing/2014/main" id="{0BA61F65-AC34-1063-B182-454872ACE103}"/>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0FC7BEFA-7C52-58AA-1E38-72EC84FB631E}"/>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753DD370-D02E-60A7-5135-32D4AFD2DA56}"/>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3554186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Title based on whatever features are used in PP visualisations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539937"/>
            <a:ext cx="10515600" cy="369332"/>
          </a:xfrm>
          <a:prstGeom prst="rect">
            <a:avLst/>
          </a:prstGeom>
          <a:noFill/>
        </p:spPr>
        <p:txBody>
          <a:bodyPr wrap="square">
            <a:spAutoFit/>
          </a:bodyPr>
          <a:lstStyle/>
          <a:p>
            <a:r>
              <a:rPr lang="en-AU" b="1" u="sng" dirty="0">
                <a:solidFill>
                  <a:srgbClr val="CB3323"/>
                </a:solidFill>
              </a:rPr>
              <a:t>Dsjgh9oifjasdpfamsdfpa;dfafa</a:t>
            </a:r>
            <a:endParaRPr lang="en-AU" i="1" dirty="0"/>
          </a:p>
        </p:txBody>
      </p:sp>
    </p:spTree>
    <p:extLst>
      <p:ext uri="{BB962C8B-B14F-4D97-AF65-F5344CB8AC3E}">
        <p14:creationId xmlns:p14="http://schemas.microsoft.com/office/powerpoint/2010/main" val="306041936"/>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4940</TotalTime>
  <Words>2780</Words>
  <Application>Microsoft Office PowerPoint</Application>
  <PresentationFormat>Widescreen</PresentationFormat>
  <Paragraphs>419</Paragraphs>
  <Slides>31</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Calibri</vt:lpstr>
      <vt:lpstr>Calibri Light</vt:lpstr>
      <vt:lpstr>Courier New</vt:lpstr>
      <vt:lpstr>Open Sauce</vt:lpstr>
      <vt:lpstr>Open Sauce Bold</vt:lpstr>
      <vt:lpstr>Symbol</vt:lpstr>
      <vt:lpstr>Tenorite</vt:lpstr>
      <vt:lpstr>Tenorite Bold</vt:lpstr>
      <vt:lpstr>Wingdings</vt:lpstr>
      <vt:lpstr>Office Theme</vt:lpstr>
      <vt:lpstr>Suburban Dreams:  The Rise of the Rental Market</vt:lpstr>
      <vt:lpstr>Our Team</vt:lpstr>
      <vt:lpstr>Forecasting the rental market in Victoria</vt:lpstr>
      <vt:lpstr>Timeline &amp; Communication</vt:lpstr>
      <vt:lpstr>ACQUISITION OF DATA</vt:lpstr>
      <vt:lpstr>PREPROCESSING</vt:lpstr>
      <vt:lpstr>MODELLING</vt:lpstr>
      <vt:lpstr>Determining factors of rental price</vt:lpstr>
      <vt:lpstr>Title based on whatever features are used in PP visualisations</vt:lpstr>
      <vt:lpstr>Determining factors of rental price</vt:lpstr>
      <vt:lpstr>PowerPoint Presentation</vt:lpstr>
      <vt:lpstr>Suburbs rising in Popularity</vt:lpstr>
      <vt:lpstr>Most liveable &amp; Affordable suburbs</vt:lpstr>
      <vt:lpstr>LIVEABILITY</vt:lpstr>
      <vt:lpstr>VICTORIA’S MOST LIVEABLE SUBURBS</vt:lpstr>
      <vt:lpstr>AFFORDABILITY</vt:lpstr>
      <vt:lpstr>VICTORIA’S UNDERVALUED SUBURBS</vt:lpstr>
      <vt:lpstr>FINAL RECOMMENDATIONS</vt:lpstr>
      <vt:lpstr>FEASABILITY OF PROJECT</vt:lpstr>
      <vt:lpstr>THANK YOU!</vt:lpstr>
      <vt:lpstr>ABOUT ME</vt:lpstr>
      <vt:lpstr>sySTEMS INITIATIVE – Biological Premise</vt:lpstr>
      <vt:lpstr>sySTEMS INITIATIVE – Significance</vt:lpstr>
      <vt:lpstr>sySTEMS INITIATIVE – My Role</vt:lpstr>
      <vt:lpstr>VOLCANO PLOTS</vt:lpstr>
      <vt:lpstr>KEGG PATHWAY ANALYSIS</vt:lpstr>
      <vt:lpstr>LEARNING EXPERIENCE</vt:lpstr>
      <vt:lpstr>ACKNOWLEDGEMENTS</vt:lpstr>
      <vt:lpstr>DATASETS</vt:lpstr>
      <vt:lpstr>Additional Data</vt:lpstr>
      <vt:lpstr>Timeline &amp; Communication</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Fan, Phoebe (H&amp;B, Geelong ACDP)</dc:creator>
  <cp:lastModifiedBy>Phoebe F</cp:lastModifiedBy>
  <cp:revision>107</cp:revision>
  <dcterms:created xsi:type="dcterms:W3CDTF">2022-10-26T06:21:24Z</dcterms:created>
  <dcterms:modified xsi:type="dcterms:W3CDTF">2023-10-05T13:22:05Z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